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73" r:id="rId5"/>
  </p:sldMasterIdLst>
  <p:notesMasterIdLst>
    <p:notesMasterId r:id="rId25"/>
  </p:notesMasterIdLst>
  <p:handoutMasterIdLst>
    <p:handoutMasterId r:id="rId26"/>
  </p:handoutMasterIdLst>
  <p:sldIdLst>
    <p:sldId id="258" r:id="rId6"/>
    <p:sldId id="317" r:id="rId7"/>
    <p:sldId id="323" r:id="rId8"/>
    <p:sldId id="322" r:id="rId9"/>
    <p:sldId id="319" r:id="rId10"/>
    <p:sldId id="320" r:id="rId11"/>
    <p:sldId id="321" r:id="rId12"/>
    <p:sldId id="318" r:id="rId13"/>
    <p:sldId id="328" r:id="rId14"/>
    <p:sldId id="310" r:id="rId15"/>
    <p:sldId id="326" r:id="rId16"/>
    <p:sldId id="334" r:id="rId17"/>
    <p:sldId id="287" r:id="rId18"/>
    <p:sldId id="301" r:id="rId19"/>
    <p:sldId id="288" r:id="rId20"/>
    <p:sldId id="330" r:id="rId21"/>
    <p:sldId id="332" r:id="rId22"/>
    <p:sldId id="331" r:id="rId23"/>
    <p:sldId id="333" r:id="rId24"/>
  </p:sldIdLst>
  <p:sldSz cx="9144000" cy="6858000" type="screen4x3"/>
  <p:notesSz cx="6808788" cy="9940925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charset="-128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charset="-128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charset="-128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charset="-128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charset="-128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charset="-128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charset="-128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charset="-128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charset="-128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  <p15:guide id="3" orient="horz" pos="3131">
          <p15:clr>
            <a:srgbClr val="A4A3A4"/>
          </p15:clr>
        </p15:guide>
        <p15:guide id="4" pos="2145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onacr" initials="MCR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7013"/>
    <a:srgbClr val="882428"/>
    <a:srgbClr val="B13D27"/>
    <a:srgbClr val="A6610F"/>
    <a:srgbClr val="3AA935"/>
    <a:srgbClr val="EA5C13"/>
    <a:srgbClr val="00B0F0"/>
    <a:srgbClr val="E2FEFF"/>
    <a:srgbClr val="17B6FE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2833802-FEF1-4C79-8D5D-14CF1EAF98D9}" styleName="Estilo claro 2 - Énfasis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Estilo claro 1 - Énfasis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Estil mitjà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Estil mitjà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Estil mitjà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14" autoAdjust="0"/>
    <p:restoredTop sz="89353" autoAdjust="0"/>
  </p:normalViewPr>
  <p:slideViewPr>
    <p:cSldViewPr snapToGrid="0">
      <p:cViewPr varScale="1">
        <p:scale>
          <a:sx n="102" d="100"/>
          <a:sy n="102" d="100"/>
        </p:scale>
        <p:origin x="184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-4002" y="-102"/>
      </p:cViewPr>
      <p:guideLst>
        <p:guide orient="horz" pos="3127"/>
        <p:guide pos="2141"/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9627" cy="49752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205" tIns="46102" rIns="92205" bIns="46102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7572" y="0"/>
            <a:ext cx="2949627" cy="49752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205" tIns="46102" rIns="92205" bIns="46102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5B9A4C26-684E-4016-80DF-80DED7F5CBAC}" type="datetime1">
              <a:rPr lang="ca-ES"/>
              <a:pPr>
                <a:defRPr/>
              </a:pPr>
              <a:t>6/7/2021</a:t>
            </a:fld>
            <a:endParaRPr lang="ca-ES"/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41812"/>
            <a:ext cx="2949627" cy="49752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205" tIns="46102" rIns="92205" bIns="46102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7572" y="9441812"/>
            <a:ext cx="2949627" cy="49752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205" tIns="46102" rIns="92205" bIns="46102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64F22420-8DB6-402A-9CD3-8866E096C545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931921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627" cy="497524"/>
          </a:xfrm>
          <a:prstGeom prst="rect">
            <a:avLst/>
          </a:prstGeom>
        </p:spPr>
        <p:txBody>
          <a:bodyPr vert="horz" wrap="square" lIns="92205" tIns="46102" rIns="92205" bIns="46102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7572" y="0"/>
            <a:ext cx="2949627" cy="497524"/>
          </a:xfrm>
          <a:prstGeom prst="rect">
            <a:avLst/>
          </a:prstGeom>
        </p:spPr>
        <p:txBody>
          <a:bodyPr vert="horz" wrap="square" lIns="92205" tIns="46102" rIns="92205" bIns="4610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98AA6986-0EC0-4FED-9751-81D2C92577A7}" type="datetime1">
              <a:rPr lang="en-US"/>
              <a:pPr>
                <a:defRPr/>
              </a:pPr>
              <a:t>7/6/2021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3638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2205" tIns="46102" rIns="92205" bIns="46102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0562" y="4722497"/>
            <a:ext cx="5447666" cy="4472939"/>
          </a:xfrm>
          <a:prstGeom prst="rect">
            <a:avLst/>
          </a:prstGeom>
        </p:spPr>
        <p:txBody>
          <a:bodyPr vert="horz" wrap="square" lIns="92205" tIns="46102" rIns="92205" bIns="46102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n-US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9441812"/>
            <a:ext cx="2949627" cy="497524"/>
          </a:xfrm>
          <a:prstGeom prst="rect">
            <a:avLst/>
          </a:prstGeom>
        </p:spPr>
        <p:txBody>
          <a:bodyPr vert="horz" wrap="square" lIns="92205" tIns="46102" rIns="92205" bIns="46102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7572" y="9441812"/>
            <a:ext cx="2949627" cy="497524"/>
          </a:xfrm>
          <a:prstGeom prst="rect">
            <a:avLst/>
          </a:prstGeom>
        </p:spPr>
        <p:txBody>
          <a:bodyPr vert="horz" wrap="square" lIns="92205" tIns="46102" rIns="92205" bIns="4610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30C59081-DCE1-4DF6-9E7F-8B250C89381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9017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En cas que el </a:t>
            </a:r>
            <a:r>
              <a:rPr lang="es-ES" dirty="0" err="1"/>
              <a:t>beneficiari</a:t>
            </a:r>
            <a:r>
              <a:rPr lang="es-ES" dirty="0"/>
              <a:t> </a:t>
            </a:r>
            <a:r>
              <a:rPr lang="es-ES" dirty="0" err="1"/>
              <a:t>sigui</a:t>
            </a:r>
            <a:r>
              <a:rPr lang="es-ES" dirty="0"/>
              <a:t> ESE el </a:t>
            </a:r>
            <a:r>
              <a:rPr lang="es-ES" dirty="0" err="1"/>
              <a:t>percentatge</a:t>
            </a:r>
            <a:r>
              <a:rPr lang="es-ES" dirty="0"/>
              <a:t> que </a:t>
            </a:r>
            <a:r>
              <a:rPr lang="es-ES" dirty="0" err="1"/>
              <a:t>s’aplicarà</a:t>
            </a:r>
            <a:r>
              <a:rPr lang="es-ES" dirty="0"/>
              <a:t> </a:t>
            </a:r>
            <a:r>
              <a:rPr lang="es-ES" dirty="0" err="1"/>
              <a:t>és</a:t>
            </a:r>
            <a:r>
              <a:rPr lang="es-ES" dirty="0"/>
              <a:t> el </a:t>
            </a:r>
            <a:r>
              <a:rPr lang="es-ES" dirty="0" err="1"/>
              <a:t>corresponent</a:t>
            </a:r>
            <a:r>
              <a:rPr lang="es-ES" dirty="0"/>
              <a:t> a la industria </a:t>
            </a:r>
            <a:r>
              <a:rPr lang="es-ES" dirty="0" err="1"/>
              <a:t>on</a:t>
            </a:r>
            <a:r>
              <a:rPr lang="es-ES" dirty="0"/>
              <a:t> </a:t>
            </a:r>
            <a:r>
              <a:rPr lang="es-ES" dirty="0" err="1"/>
              <a:t>l’ESE</a:t>
            </a:r>
            <a:r>
              <a:rPr lang="es-ES" dirty="0"/>
              <a:t> </a:t>
            </a:r>
            <a:r>
              <a:rPr lang="es-ES" dirty="0" err="1"/>
              <a:t>realitza</a:t>
            </a:r>
            <a:r>
              <a:rPr lang="es-ES" dirty="0"/>
              <a:t> </a:t>
            </a:r>
            <a:r>
              <a:rPr lang="es-ES" dirty="0" err="1"/>
              <a:t>l’actuació</a:t>
            </a:r>
            <a:r>
              <a:rPr lang="es-ES" dirty="0"/>
              <a:t>.</a:t>
            </a:r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C59081-DCE1-4DF6-9E7F-8B250C89381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064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6125"/>
            <a:ext cx="4973638" cy="3729038"/>
          </a:xfrm>
          <a:ln/>
        </p:spPr>
      </p:sp>
      <p:sp>
        <p:nvSpPr>
          <p:cNvPr id="30723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a-ES"/>
              <a:t>Benefici(s) Extra o tot en plural?</a:t>
            </a:r>
          </a:p>
        </p:txBody>
      </p:sp>
      <p:sp>
        <p:nvSpPr>
          <p:cNvPr id="3072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6291" indent="-287034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8141" indent="-229629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7397" indent="-229629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66653" indent="-229629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25909" indent="-229629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85165" indent="-229629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44421" indent="-229629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03679" indent="-229629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918512"/>
            <a:fld id="{CB369D83-68F8-47BE-9B25-CA72794F4CAE}" type="slidenum">
              <a:rPr lang="es-ES_tradnl" sz="1300"/>
              <a:pPr defTabSz="918512"/>
              <a:t>13</a:t>
            </a:fld>
            <a:endParaRPr lang="es-ES_tradnl" sz="13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6125"/>
            <a:ext cx="4973638" cy="3729038"/>
          </a:xfrm>
          <a:ln/>
        </p:spPr>
      </p:sp>
      <p:sp>
        <p:nvSpPr>
          <p:cNvPr id="30723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a-ES"/>
              <a:t>Benefici(s) Extra o tot en plural?</a:t>
            </a:r>
          </a:p>
        </p:txBody>
      </p:sp>
      <p:sp>
        <p:nvSpPr>
          <p:cNvPr id="3072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6291" indent="-287034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8141" indent="-229629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7397" indent="-229629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66653" indent="-229629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25909" indent="-229629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85165" indent="-229629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44421" indent="-229629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03679" indent="-229629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918512"/>
            <a:fld id="{CB369D83-68F8-47BE-9B25-CA72794F4CAE}" type="slidenum">
              <a:rPr lang="es-ES_tradnl" sz="1300"/>
              <a:pPr defTabSz="918512"/>
              <a:t>14</a:t>
            </a:fld>
            <a:endParaRPr lang="es-ES_tradnl" sz="13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6125"/>
            <a:ext cx="4973638" cy="3729038"/>
          </a:xfrm>
          <a:ln/>
        </p:spPr>
      </p:sp>
      <p:sp>
        <p:nvSpPr>
          <p:cNvPr id="31747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a-ES"/>
              <a:t>Benefici afegit en singular. D’injecció. Benefici extra o afegit (surt dos cop però amb diferents noms)</a:t>
            </a:r>
          </a:p>
        </p:txBody>
      </p:sp>
      <p:sp>
        <p:nvSpPr>
          <p:cNvPr id="3174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6291" indent="-287034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8141" indent="-229629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7397" indent="-229629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66653" indent="-229629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25909" indent="-229629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85165" indent="-229629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44421" indent="-229629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03679" indent="-229629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918512"/>
            <a:fld id="{8171D1B4-1E80-414B-9C5C-20CAF9822ADE}" type="slidenum">
              <a:rPr lang="es-ES_tradnl" sz="1300"/>
              <a:pPr defTabSz="918512"/>
              <a:t>15</a:t>
            </a:fld>
            <a:endParaRPr lang="es-ES_tradnl" sz="13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5988" y="744538"/>
            <a:ext cx="4965700" cy="3724275"/>
          </a:xfrm>
          <a:ln/>
        </p:spPr>
      </p:sp>
      <p:sp>
        <p:nvSpPr>
          <p:cNvPr id="30723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ca-ES" dirty="0"/>
              <a:t>Benefici afegit: important reducció de les feines de manteniment per l’anticipació que permet la monitorització.</a:t>
            </a:r>
          </a:p>
        </p:txBody>
      </p:sp>
      <p:sp>
        <p:nvSpPr>
          <p:cNvPr id="3072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5248" indent="-286633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6536" indent="-22930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5150" indent="-22930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63764" indent="-229308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22378" indent="-22930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80992" indent="-22930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39606" indent="-22930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98221" indent="-22930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917228"/>
            <a:fld id="{CB369D83-68F8-47BE-9B25-CA72794F4CAE}" type="slidenum">
              <a:rPr lang="es-ES_tradnl" sz="1300"/>
              <a:pPr defTabSz="917228"/>
              <a:t>16</a:t>
            </a:fld>
            <a:endParaRPr lang="es-ES_tradnl" sz="1300"/>
          </a:p>
        </p:txBody>
      </p:sp>
    </p:spTree>
    <p:extLst>
      <p:ext uri="{BB962C8B-B14F-4D97-AF65-F5344CB8AC3E}">
        <p14:creationId xmlns:p14="http://schemas.microsoft.com/office/powerpoint/2010/main" val="4279082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 3"/>
          <p:cNvGrpSpPr/>
          <p:nvPr userDrawn="1"/>
        </p:nvGrpSpPr>
        <p:grpSpPr>
          <a:xfrm>
            <a:off x="-6910" y="1"/>
            <a:ext cx="1266542" cy="6882747"/>
            <a:chOff x="-6910" y="0"/>
            <a:chExt cx="1266542" cy="6882747"/>
          </a:xfrm>
        </p:grpSpPr>
        <p:sp>
          <p:nvSpPr>
            <p:cNvPr id="5" name="Triangle rectangle 11"/>
            <p:cNvSpPr/>
            <p:nvPr/>
          </p:nvSpPr>
          <p:spPr>
            <a:xfrm>
              <a:off x="-6909" y="4019782"/>
              <a:ext cx="1101912" cy="2329670"/>
            </a:xfrm>
            <a:custGeom>
              <a:avLst/>
              <a:gdLst>
                <a:gd name="connsiteX0" fmla="*/ 0 w 360040"/>
                <a:gd name="connsiteY0" fmla="*/ 2304256 h 2304256"/>
                <a:gd name="connsiteX1" fmla="*/ 0 w 360040"/>
                <a:gd name="connsiteY1" fmla="*/ 0 h 2304256"/>
                <a:gd name="connsiteX2" fmla="*/ 360040 w 360040"/>
                <a:gd name="connsiteY2" fmla="*/ 2304256 h 2304256"/>
                <a:gd name="connsiteX3" fmla="*/ 0 w 360040"/>
                <a:gd name="connsiteY3" fmla="*/ 2304256 h 2304256"/>
                <a:gd name="connsiteX0" fmla="*/ 0 w 1101912"/>
                <a:gd name="connsiteY0" fmla="*/ 2304256 h 2304256"/>
                <a:gd name="connsiteX1" fmla="*/ 0 w 1101912"/>
                <a:gd name="connsiteY1" fmla="*/ 0 h 2304256"/>
                <a:gd name="connsiteX2" fmla="*/ 1101912 w 1101912"/>
                <a:gd name="connsiteY2" fmla="*/ 1156943 h 2304256"/>
                <a:gd name="connsiteX3" fmla="*/ 0 w 1101912"/>
                <a:gd name="connsiteY3" fmla="*/ 2304256 h 2304256"/>
                <a:gd name="connsiteX0" fmla="*/ 0 w 1101912"/>
                <a:gd name="connsiteY0" fmla="*/ 2321509 h 2321509"/>
                <a:gd name="connsiteX1" fmla="*/ 0 w 1101912"/>
                <a:gd name="connsiteY1" fmla="*/ 0 h 2321509"/>
                <a:gd name="connsiteX2" fmla="*/ 1101912 w 1101912"/>
                <a:gd name="connsiteY2" fmla="*/ 1156943 h 2321509"/>
                <a:gd name="connsiteX3" fmla="*/ 0 w 1101912"/>
                <a:gd name="connsiteY3" fmla="*/ 2321509 h 232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912" h="2321509">
                  <a:moveTo>
                    <a:pt x="0" y="2321509"/>
                  </a:moveTo>
                  <a:lnTo>
                    <a:pt x="0" y="0"/>
                  </a:lnTo>
                  <a:lnTo>
                    <a:pt x="1101912" y="1156943"/>
                  </a:lnTo>
                  <a:lnTo>
                    <a:pt x="0" y="2321509"/>
                  </a:lnTo>
                  <a:close/>
                </a:path>
              </a:pathLst>
            </a:custGeom>
            <a:solidFill>
              <a:srgbClr val="C77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6" name="Triangle rectangle 12"/>
            <p:cNvSpPr/>
            <p:nvPr/>
          </p:nvSpPr>
          <p:spPr>
            <a:xfrm>
              <a:off x="-6909" y="3369431"/>
              <a:ext cx="1079029" cy="2312356"/>
            </a:xfrm>
            <a:custGeom>
              <a:avLst/>
              <a:gdLst>
                <a:gd name="connsiteX0" fmla="*/ 0 w 432048"/>
                <a:gd name="connsiteY0" fmla="*/ 2304256 h 2304256"/>
                <a:gd name="connsiteX1" fmla="*/ 0 w 432048"/>
                <a:gd name="connsiteY1" fmla="*/ 0 h 2304256"/>
                <a:gd name="connsiteX2" fmla="*/ 432048 w 432048"/>
                <a:gd name="connsiteY2" fmla="*/ 2304256 h 2304256"/>
                <a:gd name="connsiteX3" fmla="*/ 0 w 432048"/>
                <a:gd name="connsiteY3" fmla="*/ 2304256 h 2304256"/>
                <a:gd name="connsiteX0" fmla="*/ 0 w 1079029"/>
                <a:gd name="connsiteY0" fmla="*/ 2304256 h 2304256"/>
                <a:gd name="connsiteX1" fmla="*/ 0 w 1079029"/>
                <a:gd name="connsiteY1" fmla="*/ 0 h 2304256"/>
                <a:gd name="connsiteX2" fmla="*/ 1079029 w 1079029"/>
                <a:gd name="connsiteY2" fmla="*/ 1148316 h 2304256"/>
                <a:gd name="connsiteX3" fmla="*/ 0 w 1079029"/>
                <a:gd name="connsiteY3" fmla="*/ 2304256 h 2304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9029" h="2304256">
                  <a:moveTo>
                    <a:pt x="0" y="2304256"/>
                  </a:moveTo>
                  <a:lnTo>
                    <a:pt x="0" y="0"/>
                  </a:lnTo>
                  <a:lnTo>
                    <a:pt x="1079029" y="1148316"/>
                  </a:lnTo>
                  <a:lnTo>
                    <a:pt x="0" y="2304256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7" name="Triangle rectangle 13"/>
            <p:cNvSpPr/>
            <p:nvPr/>
          </p:nvSpPr>
          <p:spPr>
            <a:xfrm>
              <a:off x="-6909" y="1346120"/>
              <a:ext cx="1248561" cy="2673662"/>
            </a:xfrm>
            <a:custGeom>
              <a:avLst/>
              <a:gdLst>
                <a:gd name="connsiteX0" fmla="*/ 0 w 360040"/>
                <a:gd name="connsiteY0" fmla="*/ 2664296 h 2664296"/>
                <a:gd name="connsiteX1" fmla="*/ 0 w 360040"/>
                <a:gd name="connsiteY1" fmla="*/ 0 h 2664296"/>
                <a:gd name="connsiteX2" fmla="*/ 360040 w 360040"/>
                <a:gd name="connsiteY2" fmla="*/ 2664296 h 2664296"/>
                <a:gd name="connsiteX3" fmla="*/ 0 w 360040"/>
                <a:gd name="connsiteY3" fmla="*/ 2664296 h 2664296"/>
                <a:gd name="connsiteX0" fmla="*/ 0 w 1248561"/>
                <a:gd name="connsiteY0" fmla="*/ 2664296 h 2664296"/>
                <a:gd name="connsiteX1" fmla="*/ 0 w 1248561"/>
                <a:gd name="connsiteY1" fmla="*/ 0 h 2664296"/>
                <a:gd name="connsiteX2" fmla="*/ 1248561 w 1248561"/>
                <a:gd name="connsiteY2" fmla="*/ 1344454 h 2664296"/>
                <a:gd name="connsiteX3" fmla="*/ 0 w 1248561"/>
                <a:gd name="connsiteY3" fmla="*/ 2664296 h 266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8561" h="2664296">
                  <a:moveTo>
                    <a:pt x="0" y="2664296"/>
                  </a:moveTo>
                  <a:lnTo>
                    <a:pt x="0" y="0"/>
                  </a:lnTo>
                  <a:lnTo>
                    <a:pt x="1248561" y="1344454"/>
                  </a:lnTo>
                  <a:lnTo>
                    <a:pt x="0" y="2664296"/>
                  </a:lnTo>
                  <a:close/>
                </a:path>
              </a:pathLst>
            </a:custGeom>
            <a:solidFill>
              <a:srgbClr val="B13D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8" name="Triangle rectangle 14"/>
            <p:cNvSpPr/>
            <p:nvPr/>
          </p:nvSpPr>
          <p:spPr>
            <a:xfrm>
              <a:off x="-6909" y="638"/>
              <a:ext cx="1236938" cy="2682312"/>
            </a:xfrm>
            <a:custGeom>
              <a:avLst/>
              <a:gdLst>
                <a:gd name="connsiteX0" fmla="*/ 0 w 288032"/>
                <a:gd name="connsiteY0" fmla="*/ 2672916 h 2672916"/>
                <a:gd name="connsiteX1" fmla="*/ 0 w 288032"/>
                <a:gd name="connsiteY1" fmla="*/ 0 h 2672916"/>
                <a:gd name="connsiteX2" fmla="*/ 288032 w 288032"/>
                <a:gd name="connsiteY2" fmla="*/ 2672916 h 2672916"/>
                <a:gd name="connsiteX3" fmla="*/ 0 w 288032"/>
                <a:gd name="connsiteY3" fmla="*/ 2672916 h 2672916"/>
                <a:gd name="connsiteX0" fmla="*/ 0 w 1236938"/>
                <a:gd name="connsiteY0" fmla="*/ 2672916 h 2672916"/>
                <a:gd name="connsiteX1" fmla="*/ 0 w 1236938"/>
                <a:gd name="connsiteY1" fmla="*/ 0 h 2672916"/>
                <a:gd name="connsiteX2" fmla="*/ 1236938 w 1236938"/>
                <a:gd name="connsiteY2" fmla="*/ 1353075 h 2672916"/>
                <a:gd name="connsiteX3" fmla="*/ 0 w 1236938"/>
                <a:gd name="connsiteY3" fmla="*/ 2672916 h 2672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6938" h="2672916">
                  <a:moveTo>
                    <a:pt x="0" y="2672916"/>
                  </a:moveTo>
                  <a:lnTo>
                    <a:pt x="0" y="0"/>
                  </a:lnTo>
                  <a:lnTo>
                    <a:pt x="1236938" y="1353075"/>
                  </a:lnTo>
                  <a:lnTo>
                    <a:pt x="0" y="2672916"/>
                  </a:lnTo>
                  <a:close/>
                </a:path>
              </a:pathLst>
            </a:custGeom>
            <a:solidFill>
              <a:schemeClr val="bg1">
                <a:lumMod val="9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9" name="Triangle rectangle 15"/>
            <p:cNvSpPr/>
            <p:nvPr/>
          </p:nvSpPr>
          <p:spPr>
            <a:xfrm>
              <a:off x="-6909" y="0"/>
              <a:ext cx="1266541" cy="1341794"/>
            </a:xfrm>
            <a:custGeom>
              <a:avLst/>
              <a:gdLst>
                <a:gd name="connsiteX0" fmla="*/ 0 w 792088"/>
                <a:gd name="connsiteY0" fmla="*/ 1336458 h 1336458"/>
                <a:gd name="connsiteX1" fmla="*/ 0 w 792088"/>
                <a:gd name="connsiteY1" fmla="*/ 0 h 1336458"/>
                <a:gd name="connsiteX2" fmla="*/ 792088 w 792088"/>
                <a:gd name="connsiteY2" fmla="*/ 1336458 h 1336458"/>
                <a:gd name="connsiteX3" fmla="*/ 0 w 792088"/>
                <a:gd name="connsiteY3" fmla="*/ 1336458 h 1336458"/>
                <a:gd name="connsiteX0" fmla="*/ 0 w 1266541"/>
                <a:gd name="connsiteY0" fmla="*/ 1337094 h 1337094"/>
                <a:gd name="connsiteX1" fmla="*/ 0 w 1266541"/>
                <a:gd name="connsiteY1" fmla="*/ 636 h 1337094"/>
                <a:gd name="connsiteX2" fmla="*/ 1266541 w 1266541"/>
                <a:gd name="connsiteY2" fmla="*/ 0 h 1337094"/>
                <a:gd name="connsiteX3" fmla="*/ 0 w 1266541"/>
                <a:gd name="connsiteY3" fmla="*/ 1337094 h 1337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6541" h="1337094">
                  <a:moveTo>
                    <a:pt x="0" y="1337094"/>
                  </a:moveTo>
                  <a:lnTo>
                    <a:pt x="0" y="636"/>
                  </a:lnTo>
                  <a:lnTo>
                    <a:pt x="1266541" y="0"/>
                  </a:lnTo>
                  <a:lnTo>
                    <a:pt x="0" y="1337094"/>
                  </a:lnTo>
                  <a:close/>
                </a:path>
              </a:pathLst>
            </a:custGeom>
            <a:solidFill>
              <a:srgbClr val="8824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dirty="0"/>
            </a:p>
          </p:txBody>
        </p:sp>
        <p:sp>
          <p:nvSpPr>
            <p:cNvPr id="10" name="Triangle rectangle 9"/>
            <p:cNvSpPr/>
            <p:nvPr userDrawn="1"/>
          </p:nvSpPr>
          <p:spPr>
            <a:xfrm>
              <a:off x="-6910" y="5681788"/>
              <a:ext cx="1079029" cy="1200959"/>
            </a:xfrm>
            <a:prstGeom prst="rtTriangle">
              <a:avLst/>
            </a:prstGeom>
            <a:solidFill>
              <a:srgbClr val="A6610F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</p:grpSp>
      <p:grpSp>
        <p:nvGrpSpPr>
          <p:cNvPr id="11" name="Agrupa 10"/>
          <p:cNvGrpSpPr/>
          <p:nvPr userDrawn="1"/>
        </p:nvGrpSpPr>
        <p:grpSpPr>
          <a:xfrm>
            <a:off x="2031470" y="6090519"/>
            <a:ext cx="6480754" cy="461665"/>
            <a:chOff x="2031470" y="6090521"/>
            <a:chExt cx="6480754" cy="461666"/>
          </a:xfrm>
        </p:grpSpPr>
        <p:sp>
          <p:nvSpPr>
            <p:cNvPr id="12" name="QuadreDeText 11"/>
            <p:cNvSpPr txBox="1"/>
            <p:nvPr userDrawn="1"/>
          </p:nvSpPr>
          <p:spPr>
            <a:xfrm>
              <a:off x="5292079" y="6090521"/>
              <a:ext cx="3220145" cy="461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sz="2400" b="1" dirty="0">
                  <a:solidFill>
                    <a:srgbClr val="A6610F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#</a:t>
              </a:r>
              <a:r>
                <a:rPr lang="ca-ES" sz="2400" b="1" dirty="0" err="1">
                  <a:solidFill>
                    <a:srgbClr val="A6610F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transicióenergètica</a:t>
              </a:r>
              <a:endParaRPr lang="ca-ES" sz="2400" b="1" i="1" dirty="0">
                <a:solidFill>
                  <a:srgbClr val="A6610F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pic>
          <p:nvPicPr>
            <p:cNvPr id="13" name="Imatge 12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971"/>
            <a:stretch/>
          </p:blipFill>
          <p:spPr>
            <a:xfrm>
              <a:off x="2031470" y="6090521"/>
              <a:ext cx="2796325" cy="435437"/>
            </a:xfrm>
            <a:prstGeom prst="rect">
              <a:avLst/>
            </a:prstGeom>
          </p:spPr>
        </p:pic>
        <p:cxnSp>
          <p:nvCxnSpPr>
            <p:cNvPr id="14" name="Connector recte 13"/>
            <p:cNvCxnSpPr/>
            <p:nvPr userDrawn="1"/>
          </p:nvCxnSpPr>
          <p:spPr>
            <a:xfrm>
              <a:off x="5076056" y="6162782"/>
              <a:ext cx="0" cy="363176"/>
            </a:xfrm>
            <a:prstGeom prst="line">
              <a:avLst/>
            </a:prstGeom>
            <a:ln>
              <a:solidFill>
                <a:srgbClr val="E0001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Contenidor de text 22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1259632" y="398462"/>
            <a:ext cx="7350968" cy="13199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 cap="all" baseline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 b="1" cap="all" baseline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 b="1" cap="all" baseline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 b="1" cap="all" baseline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 b="1" cap="all" baseline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ca-ES" b="1" dirty="0"/>
              <a:t>PLA </a:t>
            </a:r>
            <a:r>
              <a:rPr lang="ca-ES" dirty="0"/>
              <a:t>renova indústria</a:t>
            </a:r>
            <a:r>
              <a:rPr lang="ca-ES" b="1" dirty="0"/>
              <a:t> 2018</a:t>
            </a:r>
            <a:endParaRPr lang="ca-ES" dirty="0"/>
          </a:p>
        </p:txBody>
      </p:sp>
      <p:sp>
        <p:nvSpPr>
          <p:cNvPr id="29" name="Contenidor de text 19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031470" y="1566868"/>
            <a:ext cx="5631130" cy="1735137"/>
          </a:xfrm>
          <a:prstGeom prst="rect">
            <a:avLst/>
          </a:prstGeo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500" b="1">
                <a:solidFill>
                  <a:srgbClr val="A6610F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marL="0" indent="0" algn="l">
              <a:buNone/>
            </a:pPr>
            <a:r>
              <a:rPr lang="ca-ES" dirty="0"/>
              <a:t>Pla per a la renovació de motors elèctrics, compressors d’aire i sistemes de compressió</a:t>
            </a:r>
            <a:br>
              <a:rPr lang="ca-ES" dirty="0"/>
            </a:br>
            <a:r>
              <a:rPr lang="ca-ES" dirty="0"/>
              <a:t>a la indústria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F0260-C149-4015-BE4A-2DBD56207927}" type="datetimeFigureOut">
              <a:rPr lang="ca-ES" smtClean="0"/>
              <a:t>6/7/2021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A0B97-3113-41CA-A605-C2DB908C953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829189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F0260-C149-4015-BE4A-2DBD56207927}" type="datetimeFigureOut">
              <a:rPr lang="ca-ES" smtClean="0"/>
              <a:t>6/7/2021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A0B97-3113-41CA-A605-C2DB908C953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705906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6" name="Contenidor de contingut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7" name="Contenidor de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F0260-C149-4015-BE4A-2DBD56207927}" type="datetimeFigureOut">
              <a:rPr lang="ca-ES" smtClean="0"/>
              <a:t>6/7/2021</a:t>
            </a:fld>
            <a:endParaRPr lang="ca-ES"/>
          </a:p>
        </p:txBody>
      </p:sp>
      <p:sp>
        <p:nvSpPr>
          <p:cNvPr id="8" name="Contenidor de peu de pà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Conteni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A0B97-3113-41CA-A605-C2DB908C953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77820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F0260-C149-4015-BE4A-2DBD56207927}" type="datetimeFigureOut">
              <a:rPr lang="ca-ES" smtClean="0"/>
              <a:t>6/7/2021</a:t>
            </a:fld>
            <a:endParaRPr lang="ca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A0B97-3113-41CA-A605-C2DB908C953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9684282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 4"/>
          <p:cNvGrpSpPr/>
          <p:nvPr userDrawn="1"/>
        </p:nvGrpSpPr>
        <p:grpSpPr>
          <a:xfrm>
            <a:off x="3051" y="-14132"/>
            <a:ext cx="611560" cy="6854603"/>
            <a:chOff x="3051" y="-14132"/>
            <a:chExt cx="611560" cy="6854603"/>
          </a:xfrm>
        </p:grpSpPr>
        <p:sp>
          <p:nvSpPr>
            <p:cNvPr id="6" name="Triangle rectangle 11"/>
            <p:cNvSpPr/>
            <p:nvPr/>
          </p:nvSpPr>
          <p:spPr>
            <a:xfrm>
              <a:off x="3052" y="5427695"/>
              <a:ext cx="405806" cy="936104"/>
            </a:xfrm>
            <a:custGeom>
              <a:avLst/>
              <a:gdLst>
                <a:gd name="connsiteX0" fmla="*/ 0 w 360040"/>
                <a:gd name="connsiteY0" fmla="*/ 2304256 h 2304256"/>
                <a:gd name="connsiteX1" fmla="*/ 0 w 360040"/>
                <a:gd name="connsiteY1" fmla="*/ 0 h 2304256"/>
                <a:gd name="connsiteX2" fmla="*/ 360040 w 360040"/>
                <a:gd name="connsiteY2" fmla="*/ 2304256 h 2304256"/>
                <a:gd name="connsiteX3" fmla="*/ 0 w 360040"/>
                <a:gd name="connsiteY3" fmla="*/ 2304256 h 2304256"/>
                <a:gd name="connsiteX0" fmla="*/ 0 w 1101912"/>
                <a:gd name="connsiteY0" fmla="*/ 2304256 h 2304256"/>
                <a:gd name="connsiteX1" fmla="*/ 0 w 1101912"/>
                <a:gd name="connsiteY1" fmla="*/ 0 h 2304256"/>
                <a:gd name="connsiteX2" fmla="*/ 1101912 w 1101912"/>
                <a:gd name="connsiteY2" fmla="*/ 1156943 h 2304256"/>
                <a:gd name="connsiteX3" fmla="*/ 0 w 1101912"/>
                <a:gd name="connsiteY3" fmla="*/ 2304256 h 2304256"/>
                <a:gd name="connsiteX0" fmla="*/ 0 w 1101912"/>
                <a:gd name="connsiteY0" fmla="*/ 2321509 h 2321509"/>
                <a:gd name="connsiteX1" fmla="*/ 0 w 1101912"/>
                <a:gd name="connsiteY1" fmla="*/ 0 h 2321509"/>
                <a:gd name="connsiteX2" fmla="*/ 1101912 w 1101912"/>
                <a:gd name="connsiteY2" fmla="*/ 1156943 h 2321509"/>
                <a:gd name="connsiteX3" fmla="*/ 0 w 1101912"/>
                <a:gd name="connsiteY3" fmla="*/ 2321509 h 232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912" h="2321509">
                  <a:moveTo>
                    <a:pt x="0" y="2321509"/>
                  </a:moveTo>
                  <a:lnTo>
                    <a:pt x="0" y="0"/>
                  </a:lnTo>
                  <a:lnTo>
                    <a:pt x="1101912" y="1156943"/>
                  </a:lnTo>
                  <a:lnTo>
                    <a:pt x="0" y="2321509"/>
                  </a:lnTo>
                  <a:close/>
                </a:path>
              </a:pathLst>
            </a:custGeom>
            <a:solidFill>
              <a:srgbClr val="C77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7" name="Triangle rectangle 12"/>
            <p:cNvSpPr/>
            <p:nvPr/>
          </p:nvSpPr>
          <p:spPr>
            <a:xfrm>
              <a:off x="3051" y="3195447"/>
              <a:ext cx="395538" cy="926842"/>
            </a:xfrm>
            <a:custGeom>
              <a:avLst/>
              <a:gdLst>
                <a:gd name="connsiteX0" fmla="*/ 0 w 432048"/>
                <a:gd name="connsiteY0" fmla="*/ 2304256 h 2304256"/>
                <a:gd name="connsiteX1" fmla="*/ 0 w 432048"/>
                <a:gd name="connsiteY1" fmla="*/ 0 h 2304256"/>
                <a:gd name="connsiteX2" fmla="*/ 432048 w 432048"/>
                <a:gd name="connsiteY2" fmla="*/ 2304256 h 2304256"/>
                <a:gd name="connsiteX3" fmla="*/ 0 w 432048"/>
                <a:gd name="connsiteY3" fmla="*/ 2304256 h 2304256"/>
                <a:gd name="connsiteX0" fmla="*/ 0 w 1079029"/>
                <a:gd name="connsiteY0" fmla="*/ 2304256 h 2304256"/>
                <a:gd name="connsiteX1" fmla="*/ 0 w 1079029"/>
                <a:gd name="connsiteY1" fmla="*/ 0 h 2304256"/>
                <a:gd name="connsiteX2" fmla="*/ 1079029 w 1079029"/>
                <a:gd name="connsiteY2" fmla="*/ 1148316 h 2304256"/>
                <a:gd name="connsiteX3" fmla="*/ 0 w 1079029"/>
                <a:gd name="connsiteY3" fmla="*/ 2304256 h 2304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9029" h="2304256">
                  <a:moveTo>
                    <a:pt x="0" y="2304256"/>
                  </a:moveTo>
                  <a:lnTo>
                    <a:pt x="0" y="0"/>
                  </a:lnTo>
                  <a:lnTo>
                    <a:pt x="1079029" y="1148316"/>
                  </a:lnTo>
                  <a:lnTo>
                    <a:pt x="0" y="2304256"/>
                  </a:lnTo>
                  <a:close/>
                </a:path>
              </a:pathLst>
            </a:custGeom>
            <a:solidFill>
              <a:srgbClr val="A6610F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8" name="Triangle rectangle 13"/>
            <p:cNvSpPr/>
            <p:nvPr/>
          </p:nvSpPr>
          <p:spPr>
            <a:xfrm>
              <a:off x="3052" y="2187335"/>
              <a:ext cx="434262" cy="1008112"/>
            </a:xfrm>
            <a:custGeom>
              <a:avLst/>
              <a:gdLst>
                <a:gd name="connsiteX0" fmla="*/ 0 w 360040"/>
                <a:gd name="connsiteY0" fmla="*/ 2664296 h 2664296"/>
                <a:gd name="connsiteX1" fmla="*/ 0 w 360040"/>
                <a:gd name="connsiteY1" fmla="*/ 0 h 2664296"/>
                <a:gd name="connsiteX2" fmla="*/ 360040 w 360040"/>
                <a:gd name="connsiteY2" fmla="*/ 2664296 h 2664296"/>
                <a:gd name="connsiteX3" fmla="*/ 0 w 360040"/>
                <a:gd name="connsiteY3" fmla="*/ 2664296 h 2664296"/>
                <a:gd name="connsiteX0" fmla="*/ 0 w 1248561"/>
                <a:gd name="connsiteY0" fmla="*/ 2664296 h 2664296"/>
                <a:gd name="connsiteX1" fmla="*/ 0 w 1248561"/>
                <a:gd name="connsiteY1" fmla="*/ 0 h 2664296"/>
                <a:gd name="connsiteX2" fmla="*/ 1248561 w 1248561"/>
                <a:gd name="connsiteY2" fmla="*/ 1344454 h 2664296"/>
                <a:gd name="connsiteX3" fmla="*/ 0 w 1248561"/>
                <a:gd name="connsiteY3" fmla="*/ 2664296 h 266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8561" h="2664296">
                  <a:moveTo>
                    <a:pt x="0" y="2664296"/>
                  </a:moveTo>
                  <a:lnTo>
                    <a:pt x="0" y="0"/>
                  </a:lnTo>
                  <a:lnTo>
                    <a:pt x="1248561" y="1344454"/>
                  </a:lnTo>
                  <a:lnTo>
                    <a:pt x="0" y="2664296"/>
                  </a:lnTo>
                  <a:close/>
                </a:path>
              </a:pathLst>
            </a:custGeom>
            <a:solidFill>
              <a:srgbClr val="B13D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dirty="0"/>
            </a:p>
          </p:txBody>
        </p:sp>
        <p:sp>
          <p:nvSpPr>
            <p:cNvPr id="9" name="Triangle rectangle 14"/>
            <p:cNvSpPr/>
            <p:nvPr/>
          </p:nvSpPr>
          <p:spPr>
            <a:xfrm>
              <a:off x="3051" y="-14131"/>
              <a:ext cx="563429" cy="1301951"/>
            </a:xfrm>
            <a:custGeom>
              <a:avLst/>
              <a:gdLst>
                <a:gd name="connsiteX0" fmla="*/ 0 w 288032"/>
                <a:gd name="connsiteY0" fmla="*/ 2672916 h 2672916"/>
                <a:gd name="connsiteX1" fmla="*/ 0 w 288032"/>
                <a:gd name="connsiteY1" fmla="*/ 0 h 2672916"/>
                <a:gd name="connsiteX2" fmla="*/ 288032 w 288032"/>
                <a:gd name="connsiteY2" fmla="*/ 2672916 h 2672916"/>
                <a:gd name="connsiteX3" fmla="*/ 0 w 288032"/>
                <a:gd name="connsiteY3" fmla="*/ 2672916 h 2672916"/>
                <a:gd name="connsiteX0" fmla="*/ 0 w 1236938"/>
                <a:gd name="connsiteY0" fmla="*/ 2672916 h 2672916"/>
                <a:gd name="connsiteX1" fmla="*/ 0 w 1236938"/>
                <a:gd name="connsiteY1" fmla="*/ 0 h 2672916"/>
                <a:gd name="connsiteX2" fmla="*/ 1236938 w 1236938"/>
                <a:gd name="connsiteY2" fmla="*/ 1353075 h 2672916"/>
                <a:gd name="connsiteX3" fmla="*/ 0 w 1236938"/>
                <a:gd name="connsiteY3" fmla="*/ 2672916 h 2672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6938" h="2672916">
                  <a:moveTo>
                    <a:pt x="0" y="2672916"/>
                  </a:moveTo>
                  <a:lnTo>
                    <a:pt x="0" y="0"/>
                  </a:lnTo>
                  <a:lnTo>
                    <a:pt x="1236938" y="1353075"/>
                  </a:lnTo>
                  <a:lnTo>
                    <a:pt x="0" y="2672916"/>
                  </a:lnTo>
                  <a:close/>
                </a:path>
              </a:pathLst>
            </a:custGeom>
            <a:solidFill>
              <a:srgbClr val="A6610F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10" name="Triangle rectangle 15"/>
            <p:cNvSpPr/>
            <p:nvPr/>
          </p:nvSpPr>
          <p:spPr>
            <a:xfrm>
              <a:off x="3052" y="-14132"/>
              <a:ext cx="611559" cy="686417"/>
            </a:xfrm>
            <a:custGeom>
              <a:avLst/>
              <a:gdLst>
                <a:gd name="connsiteX0" fmla="*/ 0 w 792088"/>
                <a:gd name="connsiteY0" fmla="*/ 1336458 h 1336458"/>
                <a:gd name="connsiteX1" fmla="*/ 0 w 792088"/>
                <a:gd name="connsiteY1" fmla="*/ 0 h 1336458"/>
                <a:gd name="connsiteX2" fmla="*/ 792088 w 792088"/>
                <a:gd name="connsiteY2" fmla="*/ 1336458 h 1336458"/>
                <a:gd name="connsiteX3" fmla="*/ 0 w 792088"/>
                <a:gd name="connsiteY3" fmla="*/ 1336458 h 1336458"/>
                <a:gd name="connsiteX0" fmla="*/ 0 w 1266541"/>
                <a:gd name="connsiteY0" fmla="*/ 1337094 h 1337094"/>
                <a:gd name="connsiteX1" fmla="*/ 0 w 1266541"/>
                <a:gd name="connsiteY1" fmla="*/ 636 h 1337094"/>
                <a:gd name="connsiteX2" fmla="*/ 1266541 w 1266541"/>
                <a:gd name="connsiteY2" fmla="*/ 0 h 1337094"/>
                <a:gd name="connsiteX3" fmla="*/ 0 w 1266541"/>
                <a:gd name="connsiteY3" fmla="*/ 1337094 h 1337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6541" h="1337094">
                  <a:moveTo>
                    <a:pt x="0" y="1337094"/>
                  </a:moveTo>
                  <a:lnTo>
                    <a:pt x="0" y="636"/>
                  </a:lnTo>
                  <a:lnTo>
                    <a:pt x="1266541" y="0"/>
                  </a:lnTo>
                  <a:lnTo>
                    <a:pt x="0" y="1337094"/>
                  </a:lnTo>
                  <a:close/>
                </a:path>
              </a:pathLst>
            </a:custGeom>
            <a:solidFill>
              <a:srgbClr val="8824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11" name="Triangle rectangle 10"/>
            <p:cNvSpPr/>
            <p:nvPr userDrawn="1"/>
          </p:nvSpPr>
          <p:spPr>
            <a:xfrm>
              <a:off x="3052" y="6307480"/>
              <a:ext cx="434262" cy="532991"/>
            </a:xfrm>
            <a:prstGeom prst="rtTriangle">
              <a:avLst/>
            </a:prstGeom>
            <a:solidFill>
              <a:srgbClr val="A6610F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dirty="0"/>
            </a:p>
          </p:txBody>
        </p:sp>
        <p:sp>
          <p:nvSpPr>
            <p:cNvPr id="12" name="Triangle rectangle 11"/>
            <p:cNvSpPr/>
            <p:nvPr userDrawn="1"/>
          </p:nvSpPr>
          <p:spPr>
            <a:xfrm>
              <a:off x="3052" y="4923639"/>
              <a:ext cx="395536" cy="936104"/>
            </a:xfrm>
            <a:custGeom>
              <a:avLst/>
              <a:gdLst>
                <a:gd name="connsiteX0" fmla="*/ 0 w 360040"/>
                <a:gd name="connsiteY0" fmla="*/ 2304256 h 2304256"/>
                <a:gd name="connsiteX1" fmla="*/ 0 w 360040"/>
                <a:gd name="connsiteY1" fmla="*/ 0 h 2304256"/>
                <a:gd name="connsiteX2" fmla="*/ 360040 w 360040"/>
                <a:gd name="connsiteY2" fmla="*/ 2304256 h 2304256"/>
                <a:gd name="connsiteX3" fmla="*/ 0 w 360040"/>
                <a:gd name="connsiteY3" fmla="*/ 2304256 h 2304256"/>
                <a:gd name="connsiteX0" fmla="*/ 0 w 1101912"/>
                <a:gd name="connsiteY0" fmla="*/ 2304256 h 2304256"/>
                <a:gd name="connsiteX1" fmla="*/ 0 w 1101912"/>
                <a:gd name="connsiteY1" fmla="*/ 0 h 2304256"/>
                <a:gd name="connsiteX2" fmla="*/ 1101912 w 1101912"/>
                <a:gd name="connsiteY2" fmla="*/ 1156943 h 2304256"/>
                <a:gd name="connsiteX3" fmla="*/ 0 w 1101912"/>
                <a:gd name="connsiteY3" fmla="*/ 2304256 h 2304256"/>
                <a:gd name="connsiteX0" fmla="*/ 0 w 1101912"/>
                <a:gd name="connsiteY0" fmla="*/ 2321509 h 2321509"/>
                <a:gd name="connsiteX1" fmla="*/ 0 w 1101912"/>
                <a:gd name="connsiteY1" fmla="*/ 0 h 2321509"/>
                <a:gd name="connsiteX2" fmla="*/ 1101912 w 1101912"/>
                <a:gd name="connsiteY2" fmla="*/ 1156943 h 2321509"/>
                <a:gd name="connsiteX3" fmla="*/ 0 w 1101912"/>
                <a:gd name="connsiteY3" fmla="*/ 2321509 h 232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912" h="2321509">
                  <a:moveTo>
                    <a:pt x="0" y="2321509"/>
                  </a:moveTo>
                  <a:lnTo>
                    <a:pt x="0" y="0"/>
                  </a:lnTo>
                  <a:lnTo>
                    <a:pt x="1101912" y="1156943"/>
                  </a:lnTo>
                  <a:lnTo>
                    <a:pt x="0" y="2321509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</p:grpSp>
      <p:grpSp>
        <p:nvGrpSpPr>
          <p:cNvPr id="13" name="Agrupa 12"/>
          <p:cNvGrpSpPr/>
          <p:nvPr userDrawn="1"/>
        </p:nvGrpSpPr>
        <p:grpSpPr>
          <a:xfrm>
            <a:off x="611560" y="6309308"/>
            <a:ext cx="7801390" cy="369332"/>
            <a:chOff x="611559" y="6309320"/>
            <a:chExt cx="7801390" cy="369332"/>
          </a:xfrm>
        </p:grpSpPr>
        <p:sp>
          <p:nvSpPr>
            <p:cNvPr id="14" name="QuadreDeText 13"/>
            <p:cNvSpPr txBox="1"/>
            <p:nvPr userDrawn="1"/>
          </p:nvSpPr>
          <p:spPr>
            <a:xfrm>
              <a:off x="611559" y="6309320"/>
              <a:ext cx="26553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sz="1800" b="1" dirty="0">
                  <a:solidFill>
                    <a:srgbClr val="A6610F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#</a:t>
              </a:r>
              <a:r>
                <a:rPr lang="ca-ES" sz="1800" b="1" i="1" dirty="0" err="1">
                  <a:solidFill>
                    <a:srgbClr val="A6610F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transicióenergètica</a:t>
              </a:r>
              <a:endParaRPr lang="ca-ES" sz="1800" b="1" i="1" dirty="0">
                <a:solidFill>
                  <a:srgbClr val="A6610F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pic>
          <p:nvPicPr>
            <p:cNvPr id="15" name="Imatge 14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971"/>
            <a:stretch/>
          </p:blipFill>
          <p:spPr>
            <a:xfrm>
              <a:off x="6372200" y="6309320"/>
              <a:ext cx="2040749" cy="317781"/>
            </a:xfrm>
            <a:prstGeom prst="rect">
              <a:avLst/>
            </a:prstGeom>
          </p:spPr>
        </p:pic>
      </p:grpSp>
      <p:pic>
        <p:nvPicPr>
          <p:cNvPr id="16" name="Imagen 15">
            <a:extLst>
              <a:ext uri="{FF2B5EF4-FFF2-40B4-BE49-F238E27FC236}">
                <a16:creationId xmlns:a16="http://schemas.microsoft.com/office/drawing/2014/main" id="{1A388172-566F-4A5B-AFE5-E7FF222E5C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265" r="62434"/>
          <a:stretch/>
        </p:blipFill>
        <p:spPr>
          <a:xfrm>
            <a:off x="3992309" y="6228405"/>
            <a:ext cx="2159109" cy="44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2257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F0260-C149-4015-BE4A-2DBD56207927}" type="datetimeFigureOut">
              <a:rPr lang="ca-ES" smtClean="0"/>
              <a:t>6/7/2021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A0B97-3113-41CA-A605-C2DB908C953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529586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'imatg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F0260-C149-4015-BE4A-2DBD56207927}" type="datetimeFigureOut">
              <a:rPr lang="ca-ES" smtClean="0"/>
              <a:t>6/7/2021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A0B97-3113-41CA-A605-C2DB908C953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00706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F0260-C149-4015-BE4A-2DBD56207927}" type="datetimeFigureOut">
              <a:rPr lang="ca-ES" smtClean="0"/>
              <a:t>6/7/2021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A0B97-3113-41CA-A605-C2DB908C953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7783865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F0260-C149-4015-BE4A-2DBD56207927}" type="datetimeFigureOut">
              <a:rPr lang="ca-ES" smtClean="0"/>
              <a:t>6/7/2021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A0B97-3113-41CA-A605-C2DB908C953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54495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/>
          <p:cNvSpPr>
            <a:spLocks noGrp="1"/>
          </p:cNvSpPr>
          <p:nvPr>
            <p:ph sz="half" idx="1" hasCustomPrompt="1"/>
          </p:nvPr>
        </p:nvSpPr>
        <p:spPr>
          <a:xfrm>
            <a:off x="1115371" y="2204865"/>
            <a:ext cx="3999243" cy="35829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A6610F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>
              <a:buNone/>
              <a:defRPr sz="1800" b="1">
                <a:solidFill>
                  <a:srgbClr val="00B0F0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>
              <a:buNone/>
              <a:defRPr sz="1800" b="1">
                <a:solidFill>
                  <a:srgbClr val="00B0F0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>
              <a:buNone/>
              <a:defRPr sz="1800" b="1">
                <a:solidFill>
                  <a:srgbClr val="00B0F0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>
              <a:buNone/>
              <a:defRPr sz="1800" b="1">
                <a:solidFill>
                  <a:srgbClr val="00B0F0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dirty="0"/>
              <a:t>Feu clic aquí per incorporar contingut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 hasCustomPrompt="1"/>
          </p:nvPr>
        </p:nvSpPr>
        <p:spPr>
          <a:xfrm>
            <a:off x="5365824" y="1175657"/>
            <a:ext cx="3356149" cy="4622243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800" baseline="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dirty="0"/>
              <a:t>Fes clic per afegir una imatge o contingut multimèdia</a:t>
            </a:r>
          </a:p>
        </p:txBody>
      </p:sp>
      <p:sp>
        <p:nvSpPr>
          <p:cNvPr id="19" name="Pentàgon 18"/>
          <p:cNvSpPr/>
          <p:nvPr userDrawn="1"/>
        </p:nvSpPr>
        <p:spPr>
          <a:xfrm>
            <a:off x="1187629" y="548680"/>
            <a:ext cx="394711" cy="288032"/>
          </a:xfrm>
          <a:prstGeom prst="homePlate">
            <a:avLst/>
          </a:prstGeom>
          <a:solidFill>
            <a:srgbClr val="A6610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2" name="Contenidor de text 21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1582738" y="482601"/>
            <a:ext cx="7137400" cy="6937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cap="all" baseline="0">
                <a:solidFill>
                  <a:srgbClr val="A6610F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>
              <a:buNone/>
              <a:defRPr sz="2000" b="1" cap="all" baseline="0">
                <a:solidFill>
                  <a:srgbClr val="00B0F0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>
              <a:buNone/>
              <a:defRPr sz="2000" b="1" cap="all" baseline="0">
                <a:solidFill>
                  <a:srgbClr val="00B0F0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>
              <a:buNone/>
              <a:defRPr sz="2000" b="1" cap="all" baseline="0">
                <a:solidFill>
                  <a:srgbClr val="00B0F0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>
              <a:buNone/>
              <a:defRPr sz="2000" b="1" cap="all" baseline="0">
                <a:solidFill>
                  <a:srgbClr val="00B0F0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ca-ES" dirty="0"/>
              <a:t>Pla renova indústria 2018</a:t>
            </a:r>
          </a:p>
        </p:txBody>
      </p:sp>
      <p:sp>
        <p:nvSpPr>
          <p:cNvPr id="26" name="Contenidor de text 25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116013" y="1184810"/>
            <a:ext cx="4017962" cy="10202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ca-ES" dirty="0"/>
              <a:t>Incorporar subtítol</a:t>
            </a:r>
          </a:p>
        </p:txBody>
      </p:sp>
      <p:grpSp>
        <p:nvGrpSpPr>
          <p:cNvPr id="30" name="Agrupa 29"/>
          <p:cNvGrpSpPr/>
          <p:nvPr userDrawn="1"/>
        </p:nvGrpSpPr>
        <p:grpSpPr>
          <a:xfrm>
            <a:off x="3051" y="-14132"/>
            <a:ext cx="611560" cy="6854603"/>
            <a:chOff x="3051" y="-14132"/>
            <a:chExt cx="611560" cy="6854603"/>
          </a:xfrm>
        </p:grpSpPr>
        <p:sp>
          <p:nvSpPr>
            <p:cNvPr id="31" name="Triangle rectangle 11"/>
            <p:cNvSpPr/>
            <p:nvPr/>
          </p:nvSpPr>
          <p:spPr>
            <a:xfrm>
              <a:off x="3052" y="5427695"/>
              <a:ext cx="405806" cy="936104"/>
            </a:xfrm>
            <a:custGeom>
              <a:avLst/>
              <a:gdLst>
                <a:gd name="connsiteX0" fmla="*/ 0 w 360040"/>
                <a:gd name="connsiteY0" fmla="*/ 2304256 h 2304256"/>
                <a:gd name="connsiteX1" fmla="*/ 0 w 360040"/>
                <a:gd name="connsiteY1" fmla="*/ 0 h 2304256"/>
                <a:gd name="connsiteX2" fmla="*/ 360040 w 360040"/>
                <a:gd name="connsiteY2" fmla="*/ 2304256 h 2304256"/>
                <a:gd name="connsiteX3" fmla="*/ 0 w 360040"/>
                <a:gd name="connsiteY3" fmla="*/ 2304256 h 2304256"/>
                <a:gd name="connsiteX0" fmla="*/ 0 w 1101912"/>
                <a:gd name="connsiteY0" fmla="*/ 2304256 h 2304256"/>
                <a:gd name="connsiteX1" fmla="*/ 0 w 1101912"/>
                <a:gd name="connsiteY1" fmla="*/ 0 h 2304256"/>
                <a:gd name="connsiteX2" fmla="*/ 1101912 w 1101912"/>
                <a:gd name="connsiteY2" fmla="*/ 1156943 h 2304256"/>
                <a:gd name="connsiteX3" fmla="*/ 0 w 1101912"/>
                <a:gd name="connsiteY3" fmla="*/ 2304256 h 2304256"/>
                <a:gd name="connsiteX0" fmla="*/ 0 w 1101912"/>
                <a:gd name="connsiteY0" fmla="*/ 2321509 h 2321509"/>
                <a:gd name="connsiteX1" fmla="*/ 0 w 1101912"/>
                <a:gd name="connsiteY1" fmla="*/ 0 h 2321509"/>
                <a:gd name="connsiteX2" fmla="*/ 1101912 w 1101912"/>
                <a:gd name="connsiteY2" fmla="*/ 1156943 h 2321509"/>
                <a:gd name="connsiteX3" fmla="*/ 0 w 1101912"/>
                <a:gd name="connsiteY3" fmla="*/ 2321509 h 232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912" h="2321509">
                  <a:moveTo>
                    <a:pt x="0" y="2321509"/>
                  </a:moveTo>
                  <a:lnTo>
                    <a:pt x="0" y="0"/>
                  </a:lnTo>
                  <a:lnTo>
                    <a:pt x="1101912" y="1156943"/>
                  </a:lnTo>
                  <a:lnTo>
                    <a:pt x="0" y="2321509"/>
                  </a:lnTo>
                  <a:close/>
                </a:path>
              </a:pathLst>
            </a:custGeom>
            <a:solidFill>
              <a:srgbClr val="C77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dirty="0"/>
            </a:p>
          </p:txBody>
        </p:sp>
        <p:sp>
          <p:nvSpPr>
            <p:cNvPr id="32" name="Triangle rectangle 12"/>
            <p:cNvSpPr/>
            <p:nvPr/>
          </p:nvSpPr>
          <p:spPr>
            <a:xfrm>
              <a:off x="3051" y="3195447"/>
              <a:ext cx="395538" cy="926842"/>
            </a:xfrm>
            <a:custGeom>
              <a:avLst/>
              <a:gdLst>
                <a:gd name="connsiteX0" fmla="*/ 0 w 432048"/>
                <a:gd name="connsiteY0" fmla="*/ 2304256 h 2304256"/>
                <a:gd name="connsiteX1" fmla="*/ 0 w 432048"/>
                <a:gd name="connsiteY1" fmla="*/ 0 h 2304256"/>
                <a:gd name="connsiteX2" fmla="*/ 432048 w 432048"/>
                <a:gd name="connsiteY2" fmla="*/ 2304256 h 2304256"/>
                <a:gd name="connsiteX3" fmla="*/ 0 w 432048"/>
                <a:gd name="connsiteY3" fmla="*/ 2304256 h 2304256"/>
                <a:gd name="connsiteX0" fmla="*/ 0 w 1079029"/>
                <a:gd name="connsiteY0" fmla="*/ 2304256 h 2304256"/>
                <a:gd name="connsiteX1" fmla="*/ 0 w 1079029"/>
                <a:gd name="connsiteY1" fmla="*/ 0 h 2304256"/>
                <a:gd name="connsiteX2" fmla="*/ 1079029 w 1079029"/>
                <a:gd name="connsiteY2" fmla="*/ 1148316 h 2304256"/>
                <a:gd name="connsiteX3" fmla="*/ 0 w 1079029"/>
                <a:gd name="connsiteY3" fmla="*/ 2304256 h 2304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9029" h="2304256">
                  <a:moveTo>
                    <a:pt x="0" y="2304256"/>
                  </a:moveTo>
                  <a:lnTo>
                    <a:pt x="0" y="0"/>
                  </a:lnTo>
                  <a:lnTo>
                    <a:pt x="1079029" y="1148316"/>
                  </a:lnTo>
                  <a:lnTo>
                    <a:pt x="0" y="2304256"/>
                  </a:lnTo>
                  <a:close/>
                </a:path>
              </a:pathLst>
            </a:custGeom>
            <a:solidFill>
              <a:srgbClr val="A6610F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33" name="Triangle rectangle 13"/>
            <p:cNvSpPr/>
            <p:nvPr/>
          </p:nvSpPr>
          <p:spPr>
            <a:xfrm>
              <a:off x="3052" y="2187335"/>
              <a:ext cx="434262" cy="1008112"/>
            </a:xfrm>
            <a:custGeom>
              <a:avLst/>
              <a:gdLst>
                <a:gd name="connsiteX0" fmla="*/ 0 w 360040"/>
                <a:gd name="connsiteY0" fmla="*/ 2664296 h 2664296"/>
                <a:gd name="connsiteX1" fmla="*/ 0 w 360040"/>
                <a:gd name="connsiteY1" fmla="*/ 0 h 2664296"/>
                <a:gd name="connsiteX2" fmla="*/ 360040 w 360040"/>
                <a:gd name="connsiteY2" fmla="*/ 2664296 h 2664296"/>
                <a:gd name="connsiteX3" fmla="*/ 0 w 360040"/>
                <a:gd name="connsiteY3" fmla="*/ 2664296 h 2664296"/>
                <a:gd name="connsiteX0" fmla="*/ 0 w 1248561"/>
                <a:gd name="connsiteY0" fmla="*/ 2664296 h 2664296"/>
                <a:gd name="connsiteX1" fmla="*/ 0 w 1248561"/>
                <a:gd name="connsiteY1" fmla="*/ 0 h 2664296"/>
                <a:gd name="connsiteX2" fmla="*/ 1248561 w 1248561"/>
                <a:gd name="connsiteY2" fmla="*/ 1344454 h 2664296"/>
                <a:gd name="connsiteX3" fmla="*/ 0 w 1248561"/>
                <a:gd name="connsiteY3" fmla="*/ 2664296 h 266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8561" h="2664296">
                  <a:moveTo>
                    <a:pt x="0" y="2664296"/>
                  </a:moveTo>
                  <a:lnTo>
                    <a:pt x="0" y="0"/>
                  </a:lnTo>
                  <a:lnTo>
                    <a:pt x="1248561" y="1344454"/>
                  </a:lnTo>
                  <a:lnTo>
                    <a:pt x="0" y="2664296"/>
                  </a:lnTo>
                  <a:close/>
                </a:path>
              </a:pathLst>
            </a:custGeom>
            <a:solidFill>
              <a:srgbClr val="B13D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34" name="Triangle rectangle 14"/>
            <p:cNvSpPr/>
            <p:nvPr/>
          </p:nvSpPr>
          <p:spPr>
            <a:xfrm>
              <a:off x="3051" y="-14131"/>
              <a:ext cx="563429" cy="1301951"/>
            </a:xfrm>
            <a:custGeom>
              <a:avLst/>
              <a:gdLst>
                <a:gd name="connsiteX0" fmla="*/ 0 w 288032"/>
                <a:gd name="connsiteY0" fmla="*/ 2672916 h 2672916"/>
                <a:gd name="connsiteX1" fmla="*/ 0 w 288032"/>
                <a:gd name="connsiteY1" fmla="*/ 0 h 2672916"/>
                <a:gd name="connsiteX2" fmla="*/ 288032 w 288032"/>
                <a:gd name="connsiteY2" fmla="*/ 2672916 h 2672916"/>
                <a:gd name="connsiteX3" fmla="*/ 0 w 288032"/>
                <a:gd name="connsiteY3" fmla="*/ 2672916 h 2672916"/>
                <a:gd name="connsiteX0" fmla="*/ 0 w 1236938"/>
                <a:gd name="connsiteY0" fmla="*/ 2672916 h 2672916"/>
                <a:gd name="connsiteX1" fmla="*/ 0 w 1236938"/>
                <a:gd name="connsiteY1" fmla="*/ 0 h 2672916"/>
                <a:gd name="connsiteX2" fmla="*/ 1236938 w 1236938"/>
                <a:gd name="connsiteY2" fmla="*/ 1353075 h 2672916"/>
                <a:gd name="connsiteX3" fmla="*/ 0 w 1236938"/>
                <a:gd name="connsiteY3" fmla="*/ 2672916 h 2672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6938" h="2672916">
                  <a:moveTo>
                    <a:pt x="0" y="2672916"/>
                  </a:moveTo>
                  <a:lnTo>
                    <a:pt x="0" y="0"/>
                  </a:lnTo>
                  <a:lnTo>
                    <a:pt x="1236938" y="1353075"/>
                  </a:lnTo>
                  <a:lnTo>
                    <a:pt x="0" y="2672916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35" name="Triangle rectangle 15"/>
            <p:cNvSpPr/>
            <p:nvPr/>
          </p:nvSpPr>
          <p:spPr>
            <a:xfrm>
              <a:off x="3052" y="-14132"/>
              <a:ext cx="611559" cy="686417"/>
            </a:xfrm>
            <a:custGeom>
              <a:avLst/>
              <a:gdLst>
                <a:gd name="connsiteX0" fmla="*/ 0 w 792088"/>
                <a:gd name="connsiteY0" fmla="*/ 1336458 h 1336458"/>
                <a:gd name="connsiteX1" fmla="*/ 0 w 792088"/>
                <a:gd name="connsiteY1" fmla="*/ 0 h 1336458"/>
                <a:gd name="connsiteX2" fmla="*/ 792088 w 792088"/>
                <a:gd name="connsiteY2" fmla="*/ 1336458 h 1336458"/>
                <a:gd name="connsiteX3" fmla="*/ 0 w 792088"/>
                <a:gd name="connsiteY3" fmla="*/ 1336458 h 1336458"/>
                <a:gd name="connsiteX0" fmla="*/ 0 w 1266541"/>
                <a:gd name="connsiteY0" fmla="*/ 1337094 h 1337094"/>
                <a:gd name="connsiteX1" fmla="*/ 0 w 1266541"/>
                <a:gd name="connsiteY1" fmla="*/ 636 h 1337094"/>
                <a:gd name="connsiteX2" fmla="*/ 1266541 w 1266541"/>
                <a:gd name="connsiteY2" fmla="*/ 0 h 1337094"/>
                <a:gd name="connsiteX3" fmla="*/ 0 w 1266541"/>
                <a:gd name="connsiteY3" fmla="*/ 1337094 h 1337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6541" h="1337094">
                  <a:moveTo>
                    <a:pt x="0" y="1337094"/>
                  </a:moveTo>
                  <a:lnTo>
                    <a:pt x="0" y="636"/>
                  </a:lnTo>
                  <a:lnTo>
                    <a:pt x="1266541" y="0"/>
                  </a:lnTo>
                  <a:lnTo>
                    <a:pt x="0" y="1337094"/>
                  </a:lnTo>
                  <a:close/>
                </a:path>
              </a:pathLst>
            </a:custGeom>
            <a:solidFill>
              <a:srgbClr val="8824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dirty="0"/>
            </a:p>
          </p:txBody>
        </p:sp>
        <p:sp>
          <p:nvSpPr>
            <p:cNvPr id="36" name="Triangle rectangle 35"/>
            <p:cNvSpPr/>
            <p:nvPr userDrawn="1"/>
          </p:nvSpPr>
          <p:spPr>
            <a:xfrm>
              <a:off x="3052" y="6307480"/>
              <a:ext cx="434262" cy="532991"/>
            </a:xfrm>
            <a:prstGeom prst="rtTriangle">
              <a:avLst/>
            </a:prstGeom>
            <a:solidFill>
              <a:srgbClr val="A6610F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dirty="0"/>
            </a:p>
          </p:txBody>
        </p:sp>
        <p:sp>
          <p:nvSpPr>
            <p:cNvPr id="37" name="Triangle rectangle 11"/>
            <p:cNvSpPr/>
            <p:nvPr userDrawn="1"/>
          </p:nvSpPr>
          <p:spPr>
            <a:xfrm>
              <a:off x="3052" y="4923639"/>
              <a:ext cx="395536" cy="936104"/>
            </a:xfrm>
            <a:custGeom>
              <a:avLst/>
              <a:gdLst>
                <a:gd name="connsiteX0" fmla="*/ 0 w 360040"/>
                <a:gd name="connsiteY0" fmla="*/ 2304256 h 2304256"/>
                <a:gd name="connsiteX1" fmla="*/ 0 w 360040"/>
                <a:gd name="connsiteY1" fmla="*/ 0 h 2304256"/>
                <a:gd name="connsiteX2" fmla="*/ 360040 w 360040"/>
                <a:gd name="connsiteY2" fmla="*/ 2304256 h 2304256"/>
                <a:gd name="connsiteX3" fmla="*/ 0 w 360040"/>
                <a:gd name="connsiteY3" fmla="*/ 2304256 h 2304256"/>
                <a:gd name="connsiteX0" fmla="*/ 0 w 1101912"/>
                <a:gd name="connsiteY0" fmla="*/ 2304256 h 2304256"/>
                <a:gd name="connsiteX1" fmla="*/ 0 w 1101912"/>
                <a:gd name="connsiteY1" fmla="*/ 0 h 2304256"/>
                <a:gd name="connsiteX2" fmla="*/ 1101912 w 1101912"/>
                <a:gd name="connsiteY2" fmla="*/ 1156943 h 2304256"/>
                <a:gd name="connsiteX3" fmla="*/ 0 w 1101912"/>
                <a:gd name="connsiteY3" fmla="*/ 2304256 h 2304256"/>
                <a:gd name="connsiteX0" fmla="*/ 0 w 1101912"/>
                <a:gd name="connsiteY0" fmla="*/ 2321509 h 2321509"/>
                <a:gd name="connsiteX1" fmla="*/ 0 w 1101912"/>
                <a:gd name="connsiteY1" fmla="*/ 0 h 2321509"/>
                <a:gd name="connsiteX2" fmla="*/ 1101912 w 1101912"/>
                <a:gd name="connsiteY2" fmla="*/ 1156943 h 2321509"/>
                <a:gd name="connsiteX3" fmla="*/ 0 w 1101912"/>
                <a:gd name="connsiteY3" fmla="*/ 2321509 h 232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912" h="2321509">
                  <a:moveTo>
                    <a:pt x="0" y="2321509"/>
                  </a:moveTo>
                  <a:lnTo>
                    <a:pt x="0" y="0"/>
                  </a:lnTo>
                  <a:lnTo>
                    <a:pt x="1101912" y="1156943"/>
                  </a:lnTo>
                  <a:lnTo>
                    <a:pt x="0" y="2321509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</p:grpSp>
    </p:spTree>
    <p:extLst>
      <p:ext uri="{BB962C8B-B14F-4D97-AF65-F5344CB8AC3E}">
        <p14:creationId xmlns:p14="http://schemas.microsoft.com/office/powerpoint/2010/main" val="1363688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ontenidor de text 19"/>
          <p:cNvSpPr>
            <a:spLocks noGrp="1"/>
          </p:cNvSpPr>
          <p:nvPr>
            <p:ph type="body" sz="half" idx="2"/>
          </p:nvPr>
        </p:nvSpPr>
        <p:spPr>
          <a:xfrm>
            <a:off x="1540976" y="2475190"/>
            <a:ext cx="4610442" cy="34816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43" name="Contenidor d'imatge 42"/>
          <p:cNvSpPr>
            <a:spLocks noGrp="1"/>
          </p:cNvSpPr>
          <p:nvPr>
            <p:ph type="pic" sz="quarter" idx="10"/>
          </p:nvPr>
        </p:nvSpPr>
        <p:spPr>
          <a:xfrm>
            <a:off x="6372200" y="1244600"/>
            <a:ext cx="2314600" cy="4749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ca-ES"/>
              <a:t>Feu clic a la icona per afegir una imatge</a:t>
            </a:r>
            <a:endParaRPr lang="ca-ES" dirty="0"/>
          </a:p>
        </p:txBody>
      </p:sp>
      <p:sp>
        <p:nvSpPr>
          <p:cNvPr id="46" name="Contenidor de text 44"/>
          <p:cNvSpPr>
            <a:spLocks noGrp="1"/>
          </p:cNvSpPr>
          <p:nvPr>
            <p:ph type="body" sz="quarter" idx="11" hasCustomPrompt="1"/>
          </p:nvPr>
        </p:nvSpPr>
        <p:spPr>
          <a:xfrm>
            <a:off x="1582738" y="481551"/>
            <a:ext cx="7129462" cy="6773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cap="all" baseline="0">
                <a:solidFill>
                  <a:srgbClr val="A6610F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>
              <a:buNone/>
              <a:defRPr b="1">
                <a:solidFill>
                  <a:srgbClr val="00B0F0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>
              <a:buNone/>
              <a:defRPr b="1">
                <a:solidFill>
                  <a:srgbClr val="00B0F0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>
              <a:buNone/>
              <a:defRPr b="1">
                <a:solidFill>
                  <a:srgbClr val="00B0F0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>
              <a:buNone/>
              <a:defRPr b="1">
                <a:solidFill>
                  <a:srgbClr val="00B0F0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ca-ES" dirty="0"/>
              <a:t>Pla renova indústria 2018</a:t>
            </a:r>
          </a:p>
        </p:txBody>
      </p:sp>
      <p:sp>
        <p:nvSpPr>
          <p:cNvPr id="50" name="Contenidor de text 48"/>
          <p:cNvSpPr>
            <a:spLocks noGrp="1"/>
          </p:cNvSpPr>
          <p:nvPr>
            <p:ph type="body" sz="quarter" idx="14"/>
          </p:nvPr>
        </p:nvSpPr>
        <p:spPr>
          <a:xfrm>
            <a:off x="1187452" y="1281496"/>
            <a:ext cx="5040313" cy="10759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A6610F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>
              <a:buNone/>
              <a:defRPr sz="1800" b="1">
                <a:solidFill>
                  <a:srgbClr val="00B0F0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>
              <a:buNone/>
              <a:defRPr sz="1800" b="1">
                <a:solidFill>
                  <a:srgbClr val="00B0F0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>
              <a:buNone/>
              <a:defRPr sz="1800" b="1">
                <a:solidFill>
                  <a:srgbClr val="00B0F0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>
              <a:buNone/>
              <a:defRPr sz="1800" b="1">
                <a:solidFill>
                  <a:srgbClr val="00B0F0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42" name="Pentàgon 41"/>
          <p:cNvSpPr/>
          <p:nvPr userDrawn="1"/>
        </p:nvSpPr>
        <p:spPr>
          <a:xfrm>
            <a:off x="1187629" y="548680"/>
            <a:ext cx="394711" cy="288032"/>
          </a:xfrm>
          <a:prstGeom prst="homePlate">
            <a:avLst/>
          </a:prstGeom>
          <a:solidFill>
            <a:srgbClr val="A6610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58" name="QuadreDeText 57"/>
          <p:cNvSpPr txBox="1"/>
          <p:nvPr userDrawn="1"/>
        </p:nvSpPr>
        <p:spPr>
          <a:xfrm>
            <a:off x="614611" y="6291791"/>
            <a:ext cx="2569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800" b="1" dirty="0">
                <a:solidFill>
                  <a:srgbClr val="A6610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#</a:t>
            </a:r>
            <a:r>
              <a:rPr lang="ca-ES" sz="1800" b="1" i="1" dirty="0" err="1">
                <a:solidFill>
                  <a:srgbClr val="A6610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transicióenergètica</a:t>
            </a:r>
            <a:endParaRPr lang="ca-ES" sz="1800" b="1" i="1" dirty="0">
              <a:solidFill>
                <a:srgbClr val="A6610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59" name="Imatge 5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71"/>
          <a:stretch/>
        </p:blipFill>
        <p:spPr>
          <a:xfrm>
            <a:off x="6375258" y="6291792"/>
            <a:ext cx="2040749" cy="317781"/>
          </a:xfrm>
          <a:prstGeom prst="rect">
            <a:avLst/>
          </a:prstGeom>
        </p:spPr>
      </p:pic>
      <p:grpSp>
        <p:nvGrpSpPr>
          <p:cNvPr id="25" name="Agrupa 24"/>
          <p:cNvGrpSpPr/>
          <p:nvPr userDrawn="1"/>
        </p:nvGrpSpPr>
        <p:grpSpPr>
          <a:xfrm>
            <a:off x="3051" y="-14132"/>
            <a:ext cx="611560" cy="6854603"/>
            <a:chOff x="3051" y="-14132"/>
            <a:chExt cx="611560" cy="6854603"/>
          </a:xfrm>
        </p:grpSpPr>
        <p:sp>
          <p:nvSpPr>
            <p:cNvPr id="26" name="Triangle rectangle 11"/>
            <p:cNvSpPr/>
            <p:nvPr/>
          </p:nvSpPr>
          <p:spPr>
            <a:xfrm>
              <a:off x="3052" y="5427695"/>
              <a:ext cx="405806" cy="936104"/>
            </a:xfrm>
            <a:custGeom>
              <a:avLst/>
              <a:gdLst>
                <a:gd name="connsiteX0" fmla="*/ 0 w 360040"/>
                <a:gd name="connsiteY0" fmla="*/ 2304256 h 2304256"/>
                <a:gd name="connsiteX1" fmla="*/ 0 w 360040"/>
                <a:gd name="connsiteY1" fmla="*/ 0 h 2304256"/>
                <a:gd name="connsiteX2" fmla="*/ 360040 w 360040"/>
                <a:gd name="connsiteY2" fmla="*/ 2304256 h 2304256"/>
                <a:gd name="connsiteX3" fmla="*/ 0 w 360040"/>
                <a:gd name="connsiteY3" fmla="*/ 2304256 h 2304256"/>
                <a:gd name="connsiteX0" fmla="*/ 0 w 1101912"/>
                <a:gd name="connsiteY0" fmla="*/ 2304256 h 2304256"/>
                <a:gd name="connsiteX1" fmla="*/ 0 w 1101912"/>
                <a:gd name="connsiteY1" fmla="*/ 0 h 2304256"/>
                <a:gd name="connsiteX2" fmla="*/ 1101912 w 1101912"/>
                <a:gd name="connsiteY2" fmla="*/ 1156943 h 2304256"/>
                <a:gd name="connsiteX3" fmla="*/ 0 w 1101912"/>
                <a:gd name="connsiteY3" fmla="*/ 2304256 h 2304256"/>
                <a:gd name="connsiteX0" fmla="*/ 0 w 1101912"/>
                <a:gd name="connsiteY0" fmla="*/ 2321509 h 2321509"/>
                <a:gd name="connsiteX1" fmla="*/ 0 w 1101912"/>
                <a:gd name="connsiteY1" fmla="*/ 0 h 2321509"/>
                <a:gd name="connsiteX2" fmla="*/ 1101912 w 1101912"/>
                <a:gd name="connsiteY2" fmla="*/ 1156943 h 2321509"/>
                <a:gd name="connsiteX3" fmla="*/ 0 w 1101912"/>
                <a:gd name="connsiteY3" fmla="*/ 2321509 h 232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912" h="2321509">
                  <a:moveTo>
                    <a:pt x="0" y="2321509"/>
                  </a:moveTo>
                  <a:lnTo>
                    <a:pt x="0" y="0"/>
                  </a:lnTo>
                  <a:lnTo>
                    <a:pt x="1101912" y="1156943"/>
                  </a:lnTo>
                  <a:lnTo>
                    <a:pt x="0" y="2321509"/>
                  </a:lnTo>
                  <a:close/>
                </a:path>
              </a:pathLst>
            </a:custGeom>
            <a:solidFill>
              <a:srgbClr val="A6610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27" name="Triangle rectangle 12"/>
            <p:cNvSpPr/>
            <p:nvPr/>
          </p:nvSpPr>
          <p:spPr>
            <a:xfrm>
              <a:off x="3051" y="3195447"/>
              <a:ext cx="395538" cy="926842"/>
            </a:xfrm>
            <a:custGeom>
              <a:avLst/>
              <a:gdLst>
                <a:gd name="connsiteX0" fmla="*/ 0 w 432048"/>
                <a:gd name="connsiteY0" fmla="*/ 2304256 h 2304256"/>
                <a:gd name="connsiteX1" fmla="*/ 0 w 432048"/>
                <a:gd name="connsiteY1" fmla="*/ 0 h 2304256"/>
                <a:gd name="connsiteX2" fmla="*/ 432048 w 432048"/>
                <a:gd name="connsiteY2" fmla="*/ 2304256 h 2304256"/>
                <a:gd name="connsiteX3" fmla="*/ 0 w 432048"/>
                <a:gd name="connsiteY3" fmla="*/ 2304256 h 2304256"/>
                <a:gd name="connsiteX0" fmla="*/ 0 w 1079029"/>
                <a:gd name="connsiteY0" fmla="*/ 2304256 h 2304256"/>
                <a:gd name="connsiteX1" fmla="*/ 0 w 1079029"/>
                <a:gd name="connsiteY1" fmla="*/ 0 h 2304256"/>
                <a:gd name="connsiteX2" fmla="*/ 1079029 w 1079029"/>
                <a:gd name="connsiteY2" fmla="*/ 1148316 h 2304256"/>
                <a:gd name="connsiteX3" fmla="*/ 0 w 1079029"/>
                <a:gd name="connsiteY3" fmla="*/ 2304256 h 2304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9029" h="2304256">
                  <a:moveTo>
                    <a:pt x="0" y="2304256"/>
                  </a:moveTo>
                  <a:lnTo>
                    <a:pt x="0" y="0"/>
                  </a:lnTo>
                  <a:lnTo>
                    <a:pt x="1079029" y="1148316"/>
                  </a:lnTo>
                  <a:lnTo>
                    <a:pt x="0" y="2304256"/>
                  </a:lnTo>
                  <a:close/>
                </a:path>
              </a:pathLst>
            </a:custGeom>
            <a:solidFill>
              <a:srgbClr val="A6610F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28" name="Triangle rectangle 13"/>
            <p:cNvSpPr/>
            <p:nvPr/>
          </p:nvSpPr>
          <p:spPr>
            <a:xfrm>
              <a:off x="3052" y="2187335"/>
              <a:ext cx="434262" cy="1008112"/>
            </a:xfrm>
            <a:custGeom>
              <a:avLst/>
              <a:gdLst>
                <a:gd name="connsiteX0" fmla="*/ 0 w 360040"/>
                <a:gd name="connsiteY0" fmla="*/ 2664296 h 2664296"/>
                <a:gd name="connsiteX1" fmla="*/ 0 w 360040"/>
                <a:gd name="connsiteY1" fmla="*/ 0 h 2664296"/>
                <a:gd name="connsiteX2" fmla="*/ 360040 w 360040"/>
                <a:gd name="connsiteY2" fmla="*/ 2664296 h 2664296"/>
                <a:gd name="connsiteX3" fmla="*/ 0 w 360040"/>
                <a:gd name="connsiteY3" fmla="*/ 2664296 h 2664296"/>
                <a:gd name="connsiteX0" fmla="*/ 0 w 1248561"/>
                <a:gd name="connsiteY0" fmla="*/ 2664296 h 2664296"/>
                <a:gd name="connsiteX1" fmla="*/ 0 w 1248561"/>
                <a:gd name="connsiteY1" fmla="*/ 0 h 2664296"/>
                <a:gd name="connsiteX2" fmla="*/ 1248561 w 1248561"/>
                <a:gd name="connsiteY2" fmla="*/ 1344454 h 2664296"/>
                <a:gd name="connsiteX3" fmla="*/ 0 w 1248561"/>
                <a:gd name="connsiteY3" fmla="*/ 2664296 h 266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8561" h="2664296">
                  <a:moveTo>
                    <a:pt x="0" y="2664296"/>
                  </a:moveTo>
                  <a:lnTo>
                    <a:pt x="0" y="0"/>
                  </a:lnTo>
                  <a:lnTo>
                    <a:pt x="1248561" y="1344454"/>
                  </a:lnTo>
                  <a:lnTo>
                    <a:pt x="0" y="2664296"/>
                  </a:lnTo>
                  <a:close/>
                </a:path>
              </a:pathLst>
            </a:custGeom>
            <a:solidFill>
              <a:srgbClr val="A6610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29" name="Triangle rectangle 14"/>
            <p:cNvSpPr/>
            <p:nvPr/>
          </p:nvSpPr>
          <p:spPr>
            <a:xfrm>
              <a:off x="3051" y="-14131"/>
              <a:ext cx="563429" cy="1301951"/>
            </a:xfrm>
            <a:custGeom>
              <a:avLst/>
              <a:gdLst>
                <a:gd name="connsiteX0" fmla="*/ 0 w 288032"/>
                <a:gd name="connsiteY0" fmla="*/ 2672916 h 2672916"/>
                <a:gd name="connsiteX1" fmla="*/ 0 w 288032"/>
                <a:gd name="connsiteY1" fmla="*/ 0 h 2672916"/>
                <a:gd name="connsiteX2" fmla="*/ 288032 w 288032"/>
                <a:gd name="connsiteY2" fmla="*/ 2672916 h 2672916"/>
                <a:gd name="connsiteX3" fmla="*/ 0 w 288032"/>
                <a:gd name="connsiteY3" fmla="*/ 2672916 h 2672916"/>
                <a:gd name="connsiteX0" fmla="*/ 0 w 1236938"/>
                <a:gd name="connsiteY0" fmla="*/ 2672916 h 2672916"/>
                <a:gd name="connsiteX1" fmla="*/ 0 w 1236938"/>
                <a:gd name="connsiteY1" fmla="*/ 0 h 2672916"/>
                <a:gd name="connsiteX2" fmla="*/ 1236938 w 1236938"/>
                <a:gd name="connsiteY2" fmla="*/ 1353075 h 2672916"/>
                <a:gd name="connsiteX3" fmla="*/ 0 w 1236938"/>
                <a:gd name="connsiteY3" fmla="*/ 2672916 h 2672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6938" h="2672916">
                  <a:moveTo>
                    <a:pt x="0" y="2672916"/>
                  </a:moveTo>
                  <a:lnTo>
                    <a:pt x="0" y="0"/>
                  </a:lnTo>
                  <a:lnTo>
                    <a:pt x="1236938" y="1353075"/>
                  </a:lnTo>
                  <a:lnTo>
                    <a:pt x="0" y="2672916"/>
                  </a:lnTo>
                  <a:close/>
                </a:path>
              </a:pathLst>
            </a:custGeom>
            <a:solidFill>
              <a:srgbClr val="A6610F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38" name="Triangle rectangle 15"/>
            <p:cNvSpPr/>
            <p:nvPr/>
          </p:nvSpPr>
          <p:spPr>
            <a:xfrm>
              <a:off x="3052" y="-14132"/>
              <a:ext cx="611559" cy="686417"/>
            </a:xfrm>
            <a:custGeom>
              <a:avLst/>
              <a:gdLst>
                <a:gd name="connsiteX0" fmla="*/ 0 w 792088"/>
                <a:gd name="connsiteY0" fmla="*/ 1336458 h 1336458"/>
                <a:gd name="connsiteX1" fmla="*/ 0 w 792088"/>
                <a:gd name="connsiteY1" fmla="*/ 0 h 1336458"/>
                <a:gd name="connsiteX2" fmla="*/ 792088 w 792088"/>
                <a:gd name="connsiteY2" fmla="*/ 1336458 h 1336458"/>
                <a:gd name="connsiteX3" fmla="*/ 0 w 792088"/>
                <a:gd name="connsiteY3" fmla="*/ 1336458 h 1336458"/>
                <a:gd name="connsiteX0" fmla="*/ 0 w 1266541"/>
                <a:gd name="connsiteY0" fmla="*/ 1337094 h 1337094"/>
                <a:gd name="connsiteX1" fmla="*/ 0 w 1266541"/>
                <a:gd name="connsiteY1" fmla="*/ 636 h 1337094"/>
                <a:gd name="connsiteX2" fmla="*/ 1266541 w 1266541"/>
                <a:gd name="connsiteY2" fmla="*/ 0 h 1337094"/>
                <a:gd name="connsiteX3" fmla="*/ 0 w 1266541"/>
                <a:gd name="connsiteY3" fmla="*/ 1337094 h 1337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6541" h="1337094">
                  <a:moveTo>
                    <a:pt x="0" y="1337094"/>
                  </a:moveTo>
                  <a:lnTo>
                    <a:pt x="0" y="636"/>
                  </a:lnTo>
                  <a:lnTo>
                    <a:pt x="1266541" y="0"/>
                  </a:lnTo>
                  <a:lnTo>
                    <a:pt x="0" y="1337094"/>
                  </a:lnTo>
                  <a:close/>
                </a:path>
              </a:pathLst>
            </a:custGeom>
            <a:solidFill>
              <a:srgbClr val="A6610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40" name="Triangle rectangle 39"/>
            <p:cNvSpPr/>
            <p:nvPr userDrawn="1"/>
          </p:nvSpPr>
          <p:spPr>
            <a:xfrm>
              <a:off x="3052" y="6307480"/>
              <a:ext cx="434262" cy="532991"/>
            </a:xfrm>
            <a:prstGeom prst="rtTriangle">
              <a:avLst/>
            </a:prstGeom>
            <a:solidFill>
              <a:srgbClr val="A6610F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dirty="0"/>
            </a:p>
          </p:txBody>
        </p:sp>
        <p:sp>
          <p:nvSpPr>
            <p:cNvPr id="41" name="Triangle rectangle 11"/>
            <p:cNvSpPr/>
            <p:nvPr userDrawn="1"/>
          </p:nvSpPr>
          <p:spPr>
            <a:xfrm>
              <a:off x="3052" y="4923639"/>
              <a:ext cx="395536" cy="936104"/>
            </a:xfrm>
            <a:custGeom>
              <a:avLst/>
              <a:gdLst>
                <a:gd name="connsiteX0" fmla="*/ 0 w 360040"/>
                <a:gd name="connsiteY0" fmla="*/ 2304256 h 2304256"/>
                <a:gd name="connsiteX1" fmla="*/ 0 w 360040"/>
                <a:gd name="connsiteY1" fmla="*/ 0 h 2304256"/>
                <a:gd name="connsiteX2" fmla="*/ 360040 w 360040"/>
                <a:gd name="connsiteY2" fmla="*/ 2304256 h 2304256"/>
                <a:gd name="connsiteX3" fmla="*/ 0 w 360040"/>
                <a:gd name="connsiteY3" fmla="*/ 2304256 h 2304256"/>
                <a:gd name="connsiteX0" fmla="*/ 0 w 1101912"/>
                <a:gd name="connsiteY0" fmla="*/ 2304256 h 2304256"/>
                <a:gd name="connsiteX1" fmla="*/ 0 w 1101912"/>
                <a:gd name="connsiteY1" fmla="*/ 0 h 2304256"/>
                <a:gd name="connsiteX2" fmla="*/ 1101912 w 1101912"/>
                <a:gd name="connsiteY2" fmla="*/ 1156943 h 2304256"/>
                <a:gd name="connsiteX3" fmla="*/ 0 w 1101912"/>
                <a:gd name="connsiteY3" fmla="*/ 2304256 h 2304256"/>
                <a:gd name="connsiteX0" fmla="*/ 0 w 1101912"/>
                <a:gd name="connsiteY0" fmla="*/ 2321509 h 2321509"/>
                <a:gd name="connsiteX1" fmla="*/ 0 w 1101912"/>
                <a:gd name="connsiteY1" fmla="*/ 0 h 2321509"/>
                <a:gd name="connsiteX2" fmla="*/ 1101912 w 1101912"/>
                <a:gd name="connsiteY2" fmla="*/ 1156943 h 2321509"/>
                <a:gd name="connsiteX3" fmla="*/ 0 w 1101912"/>
                <a:gd name="connsiteY3" fmla="*/ 2321509 h 232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912" h="2321509">
                  <a:moveTo>
                    <a:pt x="0" y="2321509"/>
                  </a:moveTo>
                  <a:lnTo>
                    <a:pt x="0" y="0"/>
                  </a:lnTo>
                  <a:lnTo>
                    <a:pt x="1101912" y="1156943"/>
                  </a:lnTo>
                  <a:lnTo>
                    <a:pt x="0" y="2321509"/>
                  </a:lnTo>
                  <a:close/>
                </a:path>
              </a:pathLst>
            </a:custGeom>
            <a:solidFill>
              <a:srgbClr val="A6610F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3EDB3AB3-C61A-4C41-BCFB-577C931355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265" r="62434"/>
          <a:stretch/>
        </p:blipFill>
        <p:spPr>
          <a:xfrm>
            <a:off x="3992309" y="6228405"/>
            <a:ext cx="2159109" cy="4445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ontenidor de text 19"/>
          <p:cNvSpPr>
            <a:spLocks noGrp="1"/>
          </p:cNvSpPr>
          <p:nvPr>
            <p:ph type="body" sz="half" idx="2"/>
          </p:nvPr>
        </p:nvSpPr>
        <p:spPr>
          <a:xfrm>
            <a:off x="1540976" y="1265767"/>
            <a:ext cx="4610442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43" name="Contenidor d'imatge 42"/>
          <p:cNvSpPr>
            <a:spLocks noGrp="1"/>
          </p:cNvSpPr>
          <p:nvPr>
            <p:ph type="pic" sz="quarter" idx="10"/>
          </p:nvPr>
        </p:nvSpPr>
        <p:spPr>
          <a:xfrm>
            <a:off x="6372200" y="1244600"/>
            <a:ext cx="2314600" cy="4749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ca-ES"/>
              <a:t>Feu clic a la icona per afegir una imatge</a:t>
            </a:r>
            <a:endParaRPr lang="ca-ES" dirty="0"/>
          </a:p>
        </p:txBody>
      </p:sp>
      <p:sp>
        <p:nvSpPr>
          <p:cNvPr id="46" name="Contenidor de text 44"/>
          <p:cNvSpPr>
            <a:spLocks noGrp="1"/>
          </p:cNvSpPr>
          <p:nvPr>
            <p:ph type="body" sz="quarter" idx="11" hasCustomPrompt="1"/>
          </p:nvPr>
        </p:nvSpPr>
        <p:spPr>
          <a:xfrm>
            <a:off x="1582738" y="481551"/>
            <a:ext cx="7129462" cy="6773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cap="all" baseline="0">
                <a:solidFill>
                  <a:srgbClr val="A6610F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>
              <a:buNone/>
              <a:defRPr b="1">
                <a:solidFill>
                  <a:srgbClr val="00B0F0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>
              <a:buNone/>
              <a:defRPr b="1">
                <a:solidFill>
                  <a:srgbClr val="00B0F0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>
              <a:buNone/>
              <a:defRPr b="1">
                <a:solidFill>
                  <a:srgbClr val="00B0F0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>
              <a:buNone/>
              <a:defRPr b="1">
                <a:solidFill>
                  <a:srgbClr val="00B0F0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ca-ES" dirty="0"/>
              <a:t>Pla renova indústria 2018</a:t>
            </a:r>
          </a:p>
        </p:txBody>
      </p:sp>
      <p:sp>
        <p:nvSpPr>
          <p:cNvPr id="41" name="Pentàgon 40"/>
          <p:cNvSpPr/>
          <p:nvPr userDrawn="1"/>
        </p:nvSpPr>
        <p:spPr>
          <a:xfrm>
            <a:off x="1187629" y="548680"/>
            <a:ext cx="394711" cy="288032"/>
          </a:xfrm>
          <a:prstGeom prst="homePlate">
            <a:avLst/>
          </a:prstGeom>
          <a:solidFill>
            <a:srgbClr val="A6610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42" name="QuadreDeText 41"/>
          <p:cNvSpPr txBox="1"/>
          <p:nvPr userDrawn="1"/>
        </p:nvSpPr>
        <p:spPr>
          <a:xfrm>
            <a:off x="614611" y="6291791"/>
            <a:ext cx="2619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800" b="1" dirty="0">
                <a:solidFill>
                  <a:srgbClr val="A6610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#</a:t>
            </a:r>
            <a:r>
              <a:rPr lang="ca-ES" sz="1800" b="1" i="1" dirty="0" err="1">
                <a:solidFill>
                  <a:srgbClr val="A6610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transicióenergètica</a:t>
            </a:r>
            <a:endParaRPr lang="ca-ES" sz="1800" b="1" i="1" dirty="0">
              <a:solidFill>
                <a:srgbClr val="A6610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4" name="Imatge 4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71"/>
          <a:stretch/>
        </p:blipFill>
        <p:spPr>
          <a:xfrm>
            <a:off x="6375258" y="6291792"/>
            <a:ext cx="2040749" cy="317781"/>
          </a:xfrm>
          <a:prstGeom prst="rect">
            <a:avLst/>
          </a:prstGeom>
        </p:spPr>
      </p:pic>
      <p:grpSp>
        <p:nvGrpSpPr>
          <p:cNvPr id="25" name="Agrupa 24"/>
          <p:cNvGrpSpPr/>
          <p:nvPr userDrawn="1"/>
        </p:nvGrpSpPr>
        <p:grpSpPr>
          <a:xfrm>
            <a:off x="3051" y="-14132"/>
            <a:ext cx="611560" cy="6854603"/>
            <a:chOff x="3051" y="-14132"/>
            <a:chExt cx="611560" cy="6854603"/>
          </a:xfrm>
        </p:grpSpPr>
        <p:sp>
          <p:nvSpPr>
            <p:cNvPr id="26" name="Triangle rectangle 11"/>
            <p:cNvSpPr/>
            <p:nvPr/>
          </p:nvSpPr>
          <p:spPr>
            <a:xfrm>
              <a:off x="3052" y="5427695"/>
              <a:ext cx="405806" cy="936104"/>
            </a:xfrm>
            <a:custGeom>
              <a:avLst/>
              <a:gdLst>
                <a:gd name="connsiteX0" fmla="*/ 0 w 360040"/>
                <a:gd name="connsiteY0" fmla="*/ 2304256 h 2304256"/>
                <a:gd name="connsiteX1" fmla="*/ 0 w 360040"/>
                <a:gd name="connsiteY1" fmla="*/ 0 h 2304256"/>
                <a:gd name="connsiteX2" fmla="*/ 360040 w 360040"/>
                <a:gd name="connsiteY2" fmla="*/ 2304256 h 2304256"/>
                <a:gd name="connsiteX3" fmla="*/ 0 w 360040"/>
                <a:gd name="connsiteY3" fmla="*/ 2304256 h 2304256"/>
                <a:gd name="connsiteX0" fmla="*/ 0 w 1101912"/>
                <a:gd name="connsiteY0" fmla="*/ 2304256 h 2304256"/>
                <a:gd name="connsiteX1" fmla="*/ 0 w 1101912"/>
                <a:gd name="connsiteY1" fmla="*/ 0 h 2304256"/>
                <a:gd name="connsiteX2" fmla="*/ 1101912 w 1101912"/>
                <a:gd name="connsiteY2" fmla="*/ 1156943 h 2304256"/>
                <a:gd name="connsiteX3" fmla="*/ 0 w 1101912"/>
                <a:gd name="connsiteY3" fmla="*/ 2304256 h 2304256"/>
                <a:gd name="connsiteX0" fmla="*/ 0 w 1101912"/>
                <a:gd name="connsiteY0" fmla="*/ 2321509 h 2321509"/>
                <a:gd name="connsiteX1" fmla="*/ 0 w 1101912"/>
                <a:gd name="connsiteY1" fmla="*/ 0 h 2321509"/>
                <a:gd name="connsiteX2" fmla="*/ 1101912 w 1101912"/>
                <a:gd name="connsiteY2" fmla="*/ 1156943 h 2321509"/>
                <a:gd name="connsiteX3" fmla="*/ 0 w 1101912"/>
                <a:gd name="connsiteY3" fmla="*/ 2321509 h 232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912" h="2321509">
                  <a:moveTo>
                    <a:pt x="0" y="2321509"/>
                  </a:moveTo>
                  <a:lnTo>
                    <a:pt x="0" y="0"/>
                  </a:lnTo>
                  <a:lnTo>
                    <a:pt x="1101912" y="1156943"/>
                  </a:lnTo>
                  <a:lnTo>
                    <a:pt x="0" y="2321509"/>
                  </a:lnTo>
                  <a:close/>
                </a:path>
              </a:pathLst>
            </a:custGeom>
            <a:solidFill>
              <a:srgbClr val="A6610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27" name="Triangle rectangle 12"/>
            <p:cNvSpPr/>
            <p:nvPr/>
          </p:nvSpPr>
          <p:spPr>
            <a:xfrm>
              <a:off x="3051" y="3195447"/>
              <a:ext cx="395538" cy="926842"/>
            </a:xfrm>
            <a:custGeom>
              <a:avLst/>
              <a:gdLst>
                <a:gd name="connsiteX0" fmla="*/ 0 w 432048"/>
                <a:gd name="connsiteY0" fmla="*/ 2304256 h 2304256"/>
                <a:gd name="connsiteX1" fmla="*/ 0 w 432048"/>
                <a:gd name="connsiteY1" fmla="*/ 0 h 2304256"/>
                <a:gd name="connsiteX2" fmla="*/ 432048 w 432048"/>
                <a:gd name="connsiteY2" fmla="*/ 2304256 h 2304256"/>
                <a:gd name="connsiteX3" fmla="*/ 0 w 432048"/>
                <a:gd name="connsiteY3" fmla="*/ 2304256 h 2304256"/>
                <a:gd name="connsiteX0" fmla="*/ 0 w 1079029"/>
                <a:gd name="connsiteY0" fmla="*/ 2304256 h 2304256"/>
                <a:gd name="connsiteX1" fmla="*/ 0 w 1079029"/>
                <a:gd name="connsiteY1" fmla="*/ 0 h 2304256"/>
                <a:gd name="connsiteX2" fmla="*/ 1079029 w 1079029"/>
                <a:gd name="connsiteY2" fmla="*/ 1148316 h 2304256"/>
                <a:gd name="connsiteX3" fmla="*/ 0 w 1079029"/>
                <a:gd name="connsiteY3" fmla="*/ 2304256 h 2304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9029" h="2304256">
                  <a:moveTo>
                    <a:pt x="0" y="2304256"/>
                  </a:moveTo>
                  <a:lnTo>
                    <a:pt x="0" y="0"/>
                  </a:lnTo>
                  <a:lnTo>
                    <a:pt x="1079029" y="1148316"/>
                  </a:lnTo>
                  <a:lnTo>
                    <a:pt x="0" y="2304256"/>
                  </a:lnTo>
                  <a:close/>
                </a:path>
              </a:pathLst>
            </a:custGeom>
            <a:solidFill>
              <a:srgbClr val="A6610F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28" name="Triangle rectangle 13"/>
            <p:cNvSpPr/>
            <p:nvPr/>
          </p:nvSpPr>
          <p:spPr>
            <a:xfrm>
              <a:off x="3052" y="2187335"/>
              <a:ext cx="434262" cy="1008112"/>
            </a:xfrm>
            <a:custGeom>
              <a:avLst/>
              <a:gdLst>
                <a:gd name="connsiteX0" fmla="*/ 0 w 360040"/>
                <a:gd name="connsiteY0" fmla="*/ 2664296 h 2664296"/>
                <a:gd name="connsiteX1" fmla="*/ 0 w 360040"/>
                <a:gd name="connsiteY1" fmla="*/ 0 h 2664296"/>
                <a:gd name="connsiteX2" fmla="*/ 360040 w 360040"/>
                <a:gd name="connsiteY2" fmla="*/ 2664296 h 2664296"/>
                <a:gd name="connsiteX3" fmla="*/ 0 w 360040"/>
                <a:gd name="connsiteY3" fmla="*/ 2664296 h 2664296"/>
                <a:gd name="connsiteX0" fmla="*/ 0 w 1248561"/>
                <a:gd name="connsiteY0" fmla="*/ 2664296 h 2664296"/>
                <a:gd name="connsiteX1" fmla="*/ 0 w 1248561"/>
                <a:gd name="connsiteY1" fmla="*/ 0 h 2664296"/>
                <a:gd name="connsiteX2" fmla="*/ 1248561 w 1248561"/>
                <a:gd name="connsiteY2" fmla="*/ 1344454 h 2664296"/>
                <a:gd name="connsiteX3" fmla="*/ 0 w 1248561"/>
                <a:gd name="connsiteY3" fmla="*/ 2664296 h 266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8561" h="2664296">
                  <a:moveTo>
                    <a:pt x="0" y="2664296"/>
                  </a:moveTo>
                  <a:lnTo>
                    <a:pt x="0" y="0"/>
                  </a:lnTo>
                  <a:lnTo>
                    <a:pt x="1248561" y="1344454"/>
                  </a:lnTo>
                  <a:lnTo>
                    <a:pt x="0" y="2664296"/>
                  </a:lnTo>
                  <a:close/>
                </a:path>
              </a:pathLst>
            </a:custGeom>
            <a:solidFill>
              <a:srgbClr val="A6610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29" name="Triangle rectangle 14"/>
            <p:cNvSpPr/>
            <p:nvPr/>
          </p:nvSpPr>
          <p:spPr>
            <a:xfrm>
              <a:off x="3051" y="-14131"/>
              <a:ext cx="563429" cy="1301951"/>
            </a:xfrm>
            <a:custGeom>
              <a:avLst/>
              <a:gdLst>
                <a:gd name="connsiteX0" fmla="*/ 0 w 288032"/>
                <a:gd name="connsiteY0" fmla="*/ 2672916 h 2672916"/>
                <a:gd name="connsiteX1" fmla="*/ 0 w 288032"/>
                <a:gd name="connsiteY1" fmla="*/ 0 h 2672916"/>
                <a:gd name="connsiteX2" fmla="*/ 288032 w 288032"/>
                <a:gd name="connsiteY2" fmla="*/ 2672916 h 2672916"/>
                <a:gd name="connsiteX3" fmla="*/ 0 w 288032"/>
                <a:gd name="connsiteY3" fmla="*/ 2672916 h 2672916"/>
                <a:gd name="connsiteX0" fmla="*/ 0 w 1236938"/>
                <a:gd name="connsiteY0" fmla="*/ 2672916 h 2672916"/>
                <a:gd name="connsiteX1" fmla="*/ 0 w 1236938"/>
                <a:gd name="connsiteY1" fmla="*/ 0 h 2672916"/>
                <a:gd name="connsiteX2" fmla="*/ 1236938 w 1236938"/>
                <a:gd name="connsiteY2" fmla="*/ 1353075 h 2672916"/>
                <a:gd name="connsiteX3" fmla="*/ 0 w 1236938"/>
                <a:gd name="connsiteY3" fmla="*/ 2672916 h 2672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6938" h="2672916">
                  <a:moveTo>
                    <a:pt x="0" y="2672916"/>
                  </a:moveTo>
                  <a:lnTo>
                    <a:pt x="0" y="0"/>
                  </a:lnTo>
                  <a:lnTo>
                    <a:pt x="1236938" y="1353075"/>
                  </a:lnTo>
                  <a:lnTo>
                    <a:pt x="0" y="2672916"/>
                  </a:lnTo>
                  <a:close/>
                </a:path>
              </a:pathLst>
            </a:custGeom>
            <a:solidFill>
              <a:srgbClr val="A6610F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37" name="Triangle rectangle 15"/>
            <p:cNvSpPr/>
            <p:nvPr/>
          </p:nvSpPr>
          <p:spPr>
            <a:xfrm>
              <a:off x="3052" y="-14132"/>
              <a:ext cx="611559" cy="686417"/>
            </a:xfrm>
            <a:custGeom>
              <a:avLst/>
              <a:gdLst>
                <a:gd name="connsiteX0" fmla="*/ 0 w 792088"/>
                <a:gd name="connsiteY0" fmla="*/ 1336458 h 1336458"/>
                <a:gd name="connsiteX1" fmla="*/ 0 w 792088"/>
                <a:gd name="connsiteY1" fmla="*/ 0 h 1336458"/>
                <a:gd name="connsiteX2" fmla="*/ 792088 w 792088"/>
                <a:gd name="connsiteY2" fmla="*/ 1336458 h 1336458"/>
                <a:gd name="connsiteX3" fmla="*/ 0 w 792088"/>
                <a:gd name="connsiteY3" fmla="*/ 1336458 h 1336458"/>
                <a:gd name="connsiteX0" fmla="*/ 0 w 1266541"/>
                <a:gd name="connsiteY0" fmla="*/ 1337094 h 1337094"/>
                <a:gd name="connsiteX1" fmla="*/ 0 w 1266541"/>
                <a:gd name="connsiteY1" fmla="*/ 636 h 1337094"/>
                <a:gd name="connsiteX2" fmla="*/ 1266541 w 1266541"/>
                <a:gd name="connsiteY2" fmla="*/ 0 h 1337094"/>
                <a:gd name="connsiteX3" fmla="*/ 0 w 1266541"/>
                <a:gd name="connsiteY3" fmla="*/ 1337094 h 1337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6541" h="1337094">
                  <a:moveTo>
                    <a:pt x="0" y="1337094"/>
                  </a:moveTo>
                  <a:lnTo>
                    <a:pt x="0" y="636"/>
                  </a:lnTo>
                  <a:lnTo>
                    <a:pt x="1266541" y="0"/>
                  </a:lnTo>
                  <a:lnTo>
                    <a:pt x="0" y="1337094"/>
                  </a:lnTo>
                  <a:close/>
                </a:path>
              </a:pathLst>
            </a:custGeom>
            <a:solidFill>
              <a:srgbClr val="A6610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38" name="Triangle rectangle 37"/>
            <p:cNvSpPr/>
            <p:nvPr userDrawn="1"/>
          </p:nvSpPr>
          <p:spPr>
            <a:xfrm>
              <a:off x="3052" y="6307480"/>
              <a:ext cx="434262" cy="532991"/>
            </a:xfrm>
            <a:prstGeom prst="rtTriangle">
              <a:avLst/>
            </a:prstGeom>
            <a:solidFill>
              <a:srgbClr val="A6610F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dirty="0"/>
            </a:p>
          </p:txBody>
        </p:sp>
        <p:sp>
          <p:nvSpPr>
            <p:cNvPr id="40" name="Triangle rectangle 11"/>
            <p:cNvSpPr/>
            <p:nvPr userDrawn="1"/>
          </p:nvSpPr>
          <p:spPr>
            <a:xfrm>
              <a:off x="3052" y="4923639"/>
              <a:ext cx="395536" cy="936104"/>
            </a:xfrm>
            <a:custGeom>
              <a:avLst/>
              <a:gdLst>
                <a:gd name="connsiteX0" fmla="*/ 0 w 360040"/>
                <a:gd name="connsiteY0" fmla="*/ 2304256 h 2304256"/>
                <a:gd name="connsiteX1" fmla="*/ 0 w 360040"/>
                <a:gd name="connsiteY1" fmla="*/ 0 h 2304256"/>
                <a:gd name="connsiteX2" fmla="*/ 360040 w 360040"/>
                <a:gd name="connsiteY2" fmla="*/ 2304256 h 2304256"/>
                <a:gd name="connsiteX3" fmla="*/ 0 w 360040"/>
                <a:gd name="connsiteY3" fmla="*/ 2304256 h 2304256"/>
                <a:gd name="connsiteX0" fmla="*/ 0 w 1101912"/>
                <a:gd name="connsiteY0" fmla="*/ 2304256 h 2304256"/>
                <a:gd name="connsiteX1" fmla="*/ 0 w 1101912"/>
                <a:gd name="connsiteY1" fmla="*/ 0 h 2304256"/>
                <a:gd name="connsiteX2" fmla="*/ 1101912 w 1101912"/>
                <a:gd name="connsiteY2" fmla="*/ 1156943 h 2304256"/>
                <a:gd name="connsiteX3" fmla="*/ 0 w 1101912"/>
                <a:gd name="connsiteY3" fmla="*/ 2304256 h 2304256"/>
                <a:gd name="connsiteX0" fmla="*/ 0 w 1101912"/>
                <a:gd name="connsiteY0" fmla="*/ 2321509 h 2321509"/>
                <a:gd name="connsiteX1" fmla="*/ 0 w 1101912"/>
                <a:gd name="connsiteY1" fmla="*/ 0 h 2321509"/>
                <a:gd name="connsiteX2" fmla="*/ 1101912 w 1101912"/>
                <a:gd name="connsiteY2" fmla="*/ 1156943 h 2321509"/>
                <a:gd name="connsiteX3" fmla="*/ 0 w 1101912"/>
                <a:gd name="connsiteY3" fmla="*/ 2321509 h 232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912" h="2321509">
                  <a:moveTo>
                    <a:pt x="0" y="2321509"/>
                  </a:moveTo>
                  <a:lnTo>
                    <a:pt x="0" y="0"/>
                  </a:lnTo>
                  <a:lnTo>
                    <a:pt x="1101912" y="1156943"/>
                  </a:lnTo>
                  <a:lnTo>
                    <a:pt x="0" y="2321509"/>
                  </a:lnTo>
                  <a:close/>
                </a:path>
              </a:pathLst>
            </a:custGeom>
            <a:solidFill>
              <a:srgbClr val="A6610F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</p:grpSp>
      <p:pic>
        <p:nvPicPr>
          <p:cNvPr id="17" name="Imagen 16">
            <a:extLst>
              <a:ext uri="{FF2B5EF4-FFF2-40B4-BE49-F238E27FC236}">
                <a16:creationId xmlns:a16="http://schemas.microsoft.com/office/drawing/2014/main" id="{D8CB5755-7BEA-4050-BA06-6F3BABC3C5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265" r="62434"/>
          <a:stretch/>
        </p:blipFill>
        <p:spPr>
          <a:xfrm>
            <a:off x="3992309" y="6228405"/>
            <a:ext cx="2159109" cy="44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400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ontenidor de text 19"/>
          <p:cNvSpPr>
            <a:spLocks noGrp="1"/>
          </p:cNvSpPr>
          <p:nvPr>
            <p:ph type="body" sz="half" idx="2"/>
          </p:nvPr>
        </p:nvSpPr>
        <p:spPr>
          <a:xfrm>
            <a:off x="1540977" y="1265767"/>
            <a:ext cx="7136299" cy="4691063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ca-ES" dirty="0"/>
          </a:p>
        </p:txBody>
      </p:sp>
      <p:sp>
        <p:nvSpPr>
          <p:cNvPr id="46" name="Contenidor de text 44"/>
          <p:cNvSpPr>
            <a:spLocks noGrp="1"/>
          </p:cNvSpPr>
          <p:nvPr>
            <p:ph type="body" sz="quarter" idx="11" hasCustomPrompt="1"/>
          </p:nvPr>
        </p:nvSpPr>
        <p:spPr>
          <a:xfrm>
            <a:off x="1582738" y="481551"/>
            <a:ext cx="7129462" cy="6773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cap="all" baseline="0">
                <a:solidFill>
                  <a:srgbClr val="A6610F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>
              <a:buNone/>
              <a:defRPr b="1">
                <a:solidFill>
                  <a:srgbClr val="00B0F0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>
              <a:buNone/>
              <a:defRPr b="1">
                <a:solidFill>
                  <a:srgbClr val="00B0F0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>
              <a:buNone/>
              <a:defRPr b="1">
                <a:solidFill>
                  <a:srgbClr val="00B0F0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>
              <a:buNone/>
              <a:defRPr b="1">
                <a:solidFill>
                  <a:srgbClr val="00B0F0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ca-ES" dirty="0"/>
              <a:t>Pla renova indústria 2018</a:t>
            </a:r>
          </a:p>
        </p:txBody>
      </p:sp>
      <p:grpSp>
        <p:nvGrpSpPr>
          <p:cNvPr id="74" name="Agrupa 73"/>
          <p:cNvGrpSpPr/>
          <p:nvPr userDrawn="1"/>
        </p:nvGrpSpPr>
        <p:grpSpPr>
          <a:xfrm>
            <a:off x="614612" y="6291779"/>
            <a:ext cx="7801389" cy="369332"/>
            <a:chOff x="611560" y="6309320"/>
            <a:chExt cx="7801389" cy="369332"/>
          </a:xfrm>
        </p:grpSpPr>
        <p:sp>
          <p:nvSpPr>
            <p:cNvPr id="75" name="QuadreDeText 74"/>
            <p:cNvSpPr txBox="1"/>
            <p:nvPr userDrawn="1"/>
          </p:nvSpPr>
          <p:spPr>
            <a:xfrm>
              <a:off x="611560" y="6309320"/>
              <a:ext cx="25608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sz="1800" b="1" dirty="0">
                  <a:solidFill>
                    <a:srgbClr val="A6610F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#</a:t>
              </a:r>
              <a:r>
                <a:rPr lang="ca-ES" sz="1800" b="1" i="1" dirty="0" err="1">
                  <a:solidFill>
                    <a:srgbClr val="A6610F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transicióenergètica</a:t>
              </a:r>
              <a:endParaRPr lang="ca-ES" sz="1800" b="1" i="1" dirty="0">
                <a:solidFill>
                  <a:srgbClr val="A6610F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pic>
          <p:nvPicPr>
            <p:cNvPr id="76" name="Imatge 75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971"/>
            <a:stretch/>
          </p:blipFill>
          <p:spPr>
            <a:xfrm>
              <a:off x="6372200" y="6309320"/>
              <a:ext cx="2040749" cy="317781"/>
            </a:xfrm>
            <a:prstGeom prst="rect">
              <a:avLst/>
            </a:prstGeom>
          </p:spPr>
        </p:pic>
      </p:grpSp>
      <p:sp>
        <p:nvSpPr>
          <p:cNvPr id="77" name="Pentàgon 76"/>
          <p:cNvSpPr/>
          <p:nvPr userDrawn="1"/>
        </p:nvSpPr>
        <p:spPr>
          <a:xfrm>
            <a:off x="1190680" y="531151"/>
            <a:ext cx="394711" cy="288032"/>
          </a:xfrm>
          <a:prstGeom prst="homePlate">
            <a:avLst/>
          </a:prstGeom>
          <a:solidFill>
            <a:srgbClr val="A6610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grpSp>
        <p:nvGrpSpPr>
          <p:cNvPr id="24" name="Agrupa 23"/>
          <p:cNvGrpSpPr/>
          <p:nvPr userDrawn="1"/>
        </p:nvGrpSpPr>
        <p:grpSpPr>
          <a:xfrm>
            <a:off x="3051" y="-14132"/>
            <a:ext cx="611560" cy="6854603"/>
            <a:chOff x="3051" y="-14132"/>
            <a:chExt cx="611560" cy="6854603"/>
          </a:xfrm>
        </p:grpSpPr>
        <p:sp>
          <p:nvSpPr>
            <p:cNvPr id="25" name="Triangle rectangle 11"/>
            <p:cNvSpPr/>
            <p:nvPr/>
          </p:nvSpPr>
          <p:spPr>
            <a:xfrm>
              <a:off x="3052" y="5427695"/>
              <a:ext cx="405806" cy="936104"/>
            </a:xfrm>
            <a:custGeom>
              <a:avLst/>
              <a:gdLst>
                <a:gd name="connsiteX0" fmla="*/ 0 w 360040"/>
                <a:gd name="connsiteY0" fmla="*/ 2304256 h 2304256"/>
                <a:gd name="connsiteX1" fmla="*/ 0 w 360040"/>
                <a:gd name="connsiteY1" fmla="*/ 0 h 2304256"/>
                <a:gd name="connsiteX2" fmla="*/ 360040 w 360040"/>
                <a:gd name="connsiteY2" fmla="*/ 2304256 h 2304256"/>
                <a:gd name="connsiteX3" fmla="*/ 0 w 360040"/>
                <a:gd name="connsiteY3" fmla="*/ 2304256 h 2304256"/>
                <a:gd name="connsiteX0" fmla="*/ 0 w 1101912"/>
                <a:gd name="connsiteY0" fmla="*/ 2304256 h 2304256"/>
                <a:gd name="connsiteX1" fmla="*/ 0 w 1101912"/>
                <a:gd name="connsiteY1" fmla="*/ 0 h 2304256"/>
                <a:gd name="connsiteX2" fmla="*/ 1101912 w 1101912"/>
                <a:gd name="connsiteY2" fmla="*/ 1156943 h 2304256"/>
                <a:gd name="connsiteX3" fmla="*/ 0 w 1101912"/>
                <a:gd name="connsiteY3" fmla="*/ 2304256 h 2304256"/>
                <a:gd name="connsiteX0" fmla="*/ 0 w 1101912"/>
                <a:gd name="connsiteY0" fmla="*/ 2321509 h 2321509"/>
                <a:gd name="connsiteX1" fmla="*/ 0 w 1101912"/>
                <a:gd name="connsiteY1" fmla="*/ 0 h 2321509"/>
                <a:gd name="connsiteX2" fmla="*/ 1101912 w 1101912"/>
                <a:gd name="connsiteY2" fmla="*/ 1156943 h 2321509"/>
                <a:gd name="connsiteX3" fmla="*/ 0 w 1101912"/>
                <a:gd name="connsiteY3" fmla="*/ 2321509 h 232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912" h="2321509">
                  <a:moveTo>
                    <a:pt x="0" y="2321509"/>
                  </a:moveTo>
                  <a:lnTo>
                    <a:pt x="0" y="0"/>
                  </a:lnTo>
                  <a:lnTo>
                    <a:pt x="1101912" y="1156943"/>
                  </a:lnTo>
                  <a:lnTo>
                    <a:pt x="0" y="2321509"/>
                  </a:lnTo>
                  <a:close/>
                </a:path>
              </a:pathLst>
            </a:custGeom>
            <a:solidFill>
              <a:srgbClr val="A6610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26" name="Triangle rectangle 12"/>
            <p:cNvSpPr/>
            <p:nvPr/>
          </p:nvSpPr>
          <p:spPr>
            <a:xfrm>
              <a:off x="3051" y="3195447"/>
              <a:ext cx="395538" cy="926842"/>
            </a:xfrm>
            <a:custGeom>
              <a:avLst/>
              <a:gdLst>
                <a:gd name="connsiteX0" fmla="*/ 0 w 432048"/>
                <a:gd name="connsiteY0" fmla="*/ 2304256 h 2304256"/>
                <a:gd name="connsiteX1" fmla="*/ 0 w 432048"/>
                <a:gd name="connsiteY1" fmla="*/ 0 h 2304256"/>
                <a:gd name="connsiteX2" fmla="*/ 432048 w 432048"/>
                <a:gd name="connsiteY2" fmla="*/ 2304256 h 2304256"/>
                <a:gd name="connsiteX3" fmla="*/ 0 w 432048"/>
                <a:gd name="connsiteY3" fmla="*/ 2304256 h 2304256"/>
                <a:gd name="connsiteX0" fmla="*/ 0 w 1079029"/>
                <a:gd name="connsiteY0" fmla="*/ 2304256 h 2304256"/>
                <a:gd name="connsiteX1" fmla="*/ 0 w 1079029"/>
                <a:gd name="connsiteY1" fmla="*/ 0 h 2304256"/>
                <a:gd name="connsiteX2" fmla="*/ 1079029 w 1079029"/>
                <a:gd name="connsiteY2" fmla="*/ 1148316 h 2304256"/>
                <a:gd name="connsiteX3" fmla="*/ 0 w 1079029"/>
                <a:gd name="connsiteY3" fmla="*/ 2304256 h 2304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9029" h="2304256">
                  <a:moveTo>
                    <a:pt x="0" y="2304256"/>
                  </a:moveTo>
                  <a:lnTo>
                    <a:pt x="0" y="0"/>
                  </a:lnTo>
                  <a:lnTo>
                    <a:pt x="1079029" y="1148316"/>
                  </a:lnTo>
                  <a:lnTo>
                    <a:pt x="0" y="2304256"/>
                  </a:lnTo>
                  <a:close/>
                </a:path>
              </a:pathLst>
            </a:custGeom>
            <a:solidFill>
              <a:srgbClr val="A6610F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27" name="Triangle rectangle 13"/>
            <p:cNvSpPr/>
            <p:nvPr/>
          </p:nvSpPr>
          <p:spPr>
            <a:xfrm>
              <a:off x="3052" y="2187335"/>
              <a:ext cx="434262" cy="1008112"/>
            </a:xfrm>
            <a:custGeom>
              <a:avLst/>
              <a:gdLst>
                <a:gd name="connsiteX0" fmla="*/ 0 w 360040"/>
                <a:gd name="connsiteY0" fmla="*/ 2664296 h 2664296"/>
                <a:gd name="connsiteX1" fmla="*/ 0 w 360040"/>
                <a:gd name="connsiteY1" fmla="*/ 0 h 2664296"/>
                <a:gd name="connsiteX2" fmla="*/ 360040 w 360040"/>
                <a:gd name="connsiteY2" fmla="*/ 2664296 h 2664296"/>
                <a:gd name="connsiteX3" fmla="*/ 0 w 360040"/>
                <a:gd name="connsiteY3" fmla="*/ 2664296 h 2664296"/>
                <a:gd name="connsiteX0" fmla="*/ 0 w 1248561"/>
                <a:gd name="connsiteY0" fmla="*/ 2664296 h 2664296"/>
                <a:gd name="connsiteX1" fmla="*/ 0 w 1248561"/>
                <a:gd name="connsiteY1" fmla="*/ 0 h 2664296"/>
                <a:gd name="connsiteX2" fmla="*/ 1248561 w 1248561"/>
                <a:gd name="connsiteY2" fmla="*/ 1344454 h 2664296"/>
                <a:gd name="connsiteX3" fmla="*/ 0 w 1248561"/>
                <a:gd name="connsiteY3" fmla="*/ 2664296 h 266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8561" h="2664296">
                  <a:moveTo>
                    <a:pt x="0" y="2664296"/>
                  </a:moveTo>
                  <a:lnTo>
                    <a:pt x="0" y="0"/>
                  </a:lnTo>
                  <a:lnTo>
                    <a:pt x="1248561" y="1344454"/>
                  </a:lnTo>
                  <a:lnTo>
                    <a:pt x="0" y="2664296"/>
                  </a:lnTo>
                  <a:close/>
                </a:path>
              </a:pathLst>
            </a:custGeom>
            <a:solidFill>
              <a:srgbClr val="A6610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28" name="Triangle rectangle 14"/>
            <p:cNvSpPr/>
            <p:nvPr/>
          </p:nvSpPr>
          <p:spPr>
            <a:xfrm>
              <a:off x="3051" y="-14131"/>
              <a:ext cx="563429" cy="1301951"/>
            </a:xfrm>
            <a:custGeom>
              <a:avLst/>
              <a:gdLst>
                <a:gd name="connsiteX0" fmla="*/ 0 w 288032"/>
                <a:gd name="connsiteY0" fmla="*/ 2672916 h 2672916"/>
                <a:gd name="connsiteX1" fmla="*/ 0 w 288032"/>
                <a:gd name="connsiteY1" fmla="*/ 0 h 2672916"/>
                <a:gd name="connsiteX2" fmla="*/ 288032 w 288032"/>
                <a:gd name="connsiteY2" fmla="*/ 2672916 h 2672916"/>
                <a:gd name="connsiteX3" fmla="*/ 0 w 288032"/>
                <a:gd name="connsiteY3" fmla="*/ 2672916 h 2672916"/>
                <a:gd name="connsiteX0" fmla="*/ 0 w 1236938"/>
                <a:gd name="connsiteY0" fmla="*/ 2672916 h 2672916"/>
                <a:gd name="connsiteX1" fmla="*/ 0 w 1236938"/>
                <a:gd name="connsiteY1" fmla="*/ 0 h 2672916"/>
                <a:gd name="connsiteX2" fmla="*/ 1236938 w 1236938"/>
                <a:gd name="connsiteY2" fmla="*/ 1353075 h 2672916"/>
                <a:gd name="connsiteX3" fmla="*/ 0 w 1236938"/>
                <a:gd name="connsiteY3" fmla="*/ 2672916 h 2672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6938" h="2672916">
                  <a:moveTo>
                    <a:pt x="0" y="2672916"/>
                  </a:moveTo>
                  <a:lnTo>
                    <a:pt x="0" y="0"/>
                  </a:lnTo>
                  <a:lnTo>
                    <a:pt x="1236938" y="1353075"/>
                  </a:lnTo>
                  <a:lnTo>
                    <a:pt x="0" y="2672916"/>
                  </a:lnTo>
                  <a:close/>
                </a:path>
              </a:pathLst>
            </a:custGeom>
            <a:solidFill>
              <a:srgbClr val="A6610F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29" name="Triangle rectangle 15"/>
            <p:cNvSpPr/>
            <p:nvPr/>
          </p:nvSpPr>
          <p:spPr>
            <a:xfrm>
              <a:off x="3052" y="-14132"/>
              <a:ext cx="611559" cy="686417"/>
            </a:xfrm>
            <a:custGeom>
              <a:avLst/>
              <a:gdLst>
                <a:gd name="connsiteX0" fmla="*/ 0 w 792088"/>
                <a:gd name="connsiteY0" fmla="*/ 1336458 h 1336458"/>
                <a:gd name="connsiteX1" fmla="*/ 0 w 792088"/>
                <a:gd name="connsiteY1" fmla="*/ 0 h 1336458"/>
                <a:gd name="connsiteX2" fmla="*/ 792088 w 792088"/>
                <a:gd name="connsiteY2" fmla="*/ 1336458 h 1336458"/>
                <a:gd name="connsiteX3" fmla="*/ 0 w 792088"/>
                <a:gd name="connsiteY3" fmla="*/ 1336458 h 1336458"/>
                <a:gd name="connsiteX0" fmla="*/ 0 w 1266541"/>
                <a:gd name="connsiteY0" fmla="*/ 1337094 h 1337094"/>
                <a:gd name="connsiteX1" fmla="*/ 0 w 1266541"/>
                <a:gd name="connsiteY1" fmla="*/ 636 h 1337094"/>
                <a:gd name="connsiteX2" fmla="*/ 1266541 w 1266541"/>
                <a:gd name="connsiteY2" fmla="*/ 0 h 1337094"/>
                <a:gd name="connsiteX3" fmla="*/ 0 w 1266541"/>
                <a:gd name="connsiteY3" fmla="*/ 1337094 h 1337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6541" h="1337094">
                  <a:moveTo>
                    <a:pt x="0" y="1337094"/>
                  </a:moveTo>
                  <a:lnTo>
                    <a:pt x="0" y="636"/>
                  </a:lnTo>
                  <a:lnTo>
                    <a:pt x="1266541" y="0"/>
                  </a:lnTo>
                  <a:lnTo>
                    <a:pt x="0" y="1337094"/>
                  </a:lnTo>
                  <a:close/>
                </a:path>
              </a:pathLst>
            </a:custGeom>
            <a:solidFill>
              <a:srgbClr val="A6610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30" name="Triangle rectangle 29"/>
            <p:cNvSpPr/>
            <p:nvPr userDrawn="1"/>
          </p:nvSpPr>
          <p:spPr>
            <a:xfrm>
              <a:off x="3052" y="6307480"/>
              <a:ext cx="434262" cy="532991"/>
            </a:xfrm>
            <a:prstGeom prst="rtTriangle">
              <a:avLst/>
            </a:prstGeom>
            <a:solidFill>
              <a:srgbClr val="A6610F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dirty="0"/>
            </a:p>
          </p:txBody>
        </p:sp>
        <p:sp>
          <p:nvSpPr>
            <p:cNvPr id="31" name="Triangle rectangle 11"/>
            <p:cNvSpPr/>
            <p:nvPr userDrawn="1"/>
          </p:nvSpPr>
          <p:spPr>
            <a:xfrm>
              <a:off x="3052" y="4923639"/>
              <a:ext cx="395536" cy="936104"/>
            </a:xfrm>
            <a:custGeom>
              <a:avLst/>
              <a:gdLst>
                <a:gd name="connsiteX0" fmla="*/ 0 w 360040"/>
                <a:gd name="connsiteY0" fmla="*/ 2304256 h 2304256"/>
                <a:gd name="connsiteX1" fmla="*/ 0 w 360040"/>
                <a:gd name="connsiteY1" fmla="*/ 0 h 2304256"/>
                <a:gd name="connsiteX2" fmla="*/ 360040 w 360040"/>
                <a:gd name="connsiteY2" fmla="*/ 2304256 h 2304256"/>
                <a:gd name="connsiteX3" fmla="*/ 0 w 360040"/>
                <a:gd name="connsiteY3" fmla="*/ 2304256 h 2304256"/>
                <a:gd name="connsiteX0" fmla="*/ 0 w 1101912"/>
                <a:gd name="connsiteY0" fmla="*/ 2304256 h 2304256"/>
                <a:gd name="connsiteX1" fmla="*/ 0 w 1101912"/>
                <a:gd name="connsiteY1" fmla="*/ 0 h 2304256"/>
                <a:gd name="connsiteX2" fmla="*/ 1101912 w 1101912"/>
                <a:gd name="connsiteY2" fmla="*/ 1156943 h 2304256"/>
                <a:gd name="connsiteX3" fmla="*/ 0 w 1101912"/>
                <a:gd name="connsiteY3" fmla="*/ 2304256 h 2304256"/>
                <a:gd name="connsiteX0" fmla="*/ 0 w 1101912"/>
                <a:gd name="connsiteY0" fmla="*/ 2321509 h 2321509"/>
                <a:gd name="connsiteX1" fmla="*/ 0 w 1101912"/>
                <a:gd name="connsiteY1" fmla="*/ 0 h 2321509"/>
                <a:gd name="connsiteX2" fmla="*/ 1101912 w 1101912"/>
                <a:gd name="connsiteY2" fmla="*/ 1156943 h 2321509"/>
                <a:gd name="connsiteX3" fmla="*/ 0 w 1101912"/>
                <a:gd name="connsiteY3" fmla="*/ 2321509 h 232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912" h="2321509">
                  <a:moveTo>
                    <a:pt x="0" y="2321509"/>
                  </a:moveTo>
                  <a:lnTo>
                    <a:pt x="0" y="0"/>
                  </a:lnTo>
                  <a:lnTo>
                    <a:pt x="1101912" y="1156943"/>
                  </a:lnTo>
                  <a:lnTo>
                    <a:pt x="0" y="2321509"/>
                  </a:lnTo>
                  <a:close/>
                </a:path>
              </a:pathLst>
            </a:custGeom>
            <a:solidFill>
              <a:srgbClr val="A6610F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</p:grpSp>
      <p:pic>
        <p:nvPicPr>
          <p:cNvPr id="17" name="Imagen 16">
            <a:extLst>
              <a:ext uri="{FF2B5EF4-FFF2-40B4-BE49-F238E27FC236}">
                <a16:creationId xmlns:a16="http://schemas.microsoft.com/office/drawing/2014/main" id="{3FDC6585-FE8F-4B8B-A36B-ACEBA20057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265" r="62434"/>
          <a:stretch/>
        </p:blipFill>
        <p:spPr>
          <a:xfrm>
            <a:off x="3992309" y="6228405"/>
            <a:ext cx="2159109" cy="44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540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/>
          <p:cNvSpPr>
            <a:spLocks noGrp="1"/>
          </p:cNvSpPr>
          <p:nvPr>
            <p:ph sz="half" idx="1" hasCustomPrompt="1"/>
          </p:nvPr>
        </p:nvSpPr>
        <p:spPr>
          <a:xfrm>
            <a:off x="1268140" y="1592219"/>
            <a:ext cx="4670888" cy="4365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A6610F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>
              <a:buNone/>
              <a:defRPr sz="1800" b="1">
                <a:solidFill>
                  <a:srgbClr val="00B0F0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>
              <a:buNone/>
              <a:defRPr sz="1800" b="1">
                <a:solidFill>
                  <a:srgbClr val="00B0F0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>
              <a:buNone/>
              <a:defRPr sz="1800" b="1">
                <a:solidFill>
                  <a:srgbClr val="00B0F0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>
              <a:buNone/>
              <a:defRPr sz="1800" b="1">
                <a:solidFill>
                  <a:srgbClr val="00B0F0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dirty="0"/>
              <a:t>Feu clic aquí per incorporar contingut</a:t>
            </a:r>
          </a:p>
        </p:txBody>
      </p:sp>
      <p:sp>
        <p:nvSpPr>
          <p:cNvPr id="22" name="Contenidor de text 21"/>
          <p:cNvSpPr>
            <a:spLocks noGrp="1"/>
          </p:cNvSpPr>
          <p:nvPr>
            <p:ph type="body" sz="quarter" idx="12" hasCustomPrompt="1"/>
          </p:nvPr>
        </p:nvSpPr>
        <p:spPr>
          <a:xfrm>
            <a:off x="1582738" y="482601"/>
            <a:ext cx="7137400" cy="6937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cap="all" baseline="0">
                <a:solidFill>
                  <a:srgbClr val="A6610F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>
              <a:buNone/>
              <a:defRPr sz="2000" b="1" cap="all" baseline="0">
                <a:solidFill>
                  <a:srgbClr val="00B0F0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>
              <a:buNone/>
              <a:defRPr sz="2000" b="1" cap="all" baseline="0">
                <a:solidFill>
                  <a:srgbClr val="00B0F0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>
              <a:buNone/>
              <a:defRPr sz="2000" b="1" cap="all" baseline="0">
                <a:solidFill>
                  <a:srgbClr val="00B0F0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>
              <a:buNone/>
              <a:defRPr sz="2000" b="1" cap="all" baseline="0">
                <a:solidFill>
                  <a:srgbClr val="00B0F0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ca-ES" dirty="0"/>
              <a:t>Pla renova indústria 2018</a:t>
            </a:r>
          </a:p>
        </p:txBody>
      </p:sp>
      <p:sp>
        <p:nvSpPr>
          <p:cNvPr id="23" name="Contenidor de contingut 3"/>
          <p:cNvSpPr>
            <a:spLocks noGrp="1"/>
          </p:cNvSpPr>
          <p:nvPr>
            <p:ph sz="half" idx="2" hasCustomPrompt="1"/>
          </p:nvPr>
        </p:nvSpPr>
        <p:spPr>
          <a:xfrm>
            <a:off x="6372200" y="1600204"/>
            <a:ext cx="2349768" cy="4391025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800" baseline="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dirty="0"/>
              <a:t>Fes clic per afegir una imatge o contingut multimèdia</a:t>
            </a:r>
          </a:p>
        </p:txBody>
      </p:sp>
      <p:sp>
        <p:nvSpPr>
          <p:cNvPr id="20" name="QuadreDeText 19"/>
          <p:cNvSpPr txBox="1"/>
          <p:nvPr userDrawn="1"/>
        </p:nvSpPr>
        <p:spPr>
          <a:xfrm>
            <a:off x="614612" y="6291791"/>
            <a:ext cx="2560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800" b="1" dirty="0">
                <a:solidFill>
                  <a:srgbClr val="A6610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#</a:t>
            </a:r>
            <a:r>
              <a:rPr lang="ca-ES" sz="1800" b="1" i="1" dirty="0" err="1">
                <a:solidFill>
                  <a:srgbClr val="A6610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transicióenergètica</a:t>
            </a:r>
            <a:endParaRPr lang="ca-ES" sz="1800" b="1" i="1" dirty="0">
              <a:solidFill>
                <a:srgbClr val="A6610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1" name="Imatge 2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71"/>
          <a:stretch/>
        </p:blipFill>
        <p:spPr>
          <a:xfrm>
            <a:off x="6375258" y="6291792"/>
            <a:ext cx="2040749" cy="317781"/>
          </a:xfrm>
          <a:prstGeom prst="rect">
            <a:avLst/>
          </a:prstGeom>
        </p:spPr>
      </p:pic>
      <p:grpSp>
        <p:nvGrpSpPr>
          <p:cNvPr id="4" name="Agrupa 3"/>
          <p:cNvGrpSpPr/>
          <p:nvPr userDrawn="1"/>
        </p:nvGrpSpPr>
        <p:grpSpPr>
          <a:xfrm>
            <a:off x="3051" y="-14132"/>
            <a:ext cx="611560" cy="6854603"/>
            <a:chOff x="3051" y="-14132"/>
            <a:chExt cx="611560" cy="6854603"/>
          </a:xfrm>
        </p:grpSpPr>
        <p:sp>
          <p:nvSpPr>
            <p:cNvPr id="25" name="Triangle rectangle 11"/>
            <p:cNvSpPr/>
            <p:nvPr/>
          </p:nvSpPr>
          <p:spPr>
            <a:xfrm>
              <a:off x="3052" y="5427695"/>
              <a:ext cx="405806" cy="936104"/>
            </a:xfrm>
            <a:custGeom>
              <a:avLst/>
              <a:gdLst>
                <a:gd name="connsiteX0" fmla="*/ 0 w 360040"/>
                <a:gd name="connsiteY0" fmla="*/ 2304256 h 2304256"/>
                <a:gd name="connsiteX1" fmla="*/ 0 w 360040"/>
                <a:gd name="connsiteY1" fmla="*/ 0 h 2304256"/>
                <a:gd name="connsiteX2" fmla="*/ 360040 w 360040"/>
                <a:gd name="connsiteY2" fmla="*/ 2304256 h 2304256"/>
                <a:gd name="connsiteX3" fmla="*/ 0 w 360040"/>
                <a:gd name="connsiteY3" fmla="*/ 2304256 h 2304256"/>
                <a:gd name="connsiteX0" fmla="*/ 0 w 1101912"/>
                <a:gd name="connsiteY0" fmla="*/ 2304256 h 2304256"/>
                <a:gd name="connsiteX1" fmla="*/ 0 w 1101912"/>
                <a:gd name="connsiteY1" fmla="*/ 0 h 2304256"/>
                <a:gd name="connsiteX2" fmla="*/ 1101912 w 1101912"/>
                <a:gd name="connsiteY2" fmla="*/ 1156943 h 2304256"/>
                <a:gd name="connsiteX3" fmla="*/ 0 w 1101912"/>
                <a:gd name="connsiteY3" fmla="*/ 2304256 h 2304256"/>
                <a:gd name="connsiteX0" fmla="*/ 0 w 1101912"/>
                <a:gd name="connsiteY0" fmla="*/ 2321509 h 2321509"/>
                <a:gd name="connsiteX1" fmla="*/ 0 w 1101912"/>
                <a:gd name="connsiteY1" fmla="*/ 0 h 2321509"/>
                <a:gd name="connsiteX2" fmla="*/ 1101912 w 1101912"/>
                <a:gd name="connsiteY2" fmla="*/ 1156943 h 2321509"/>
                <a:gd name="connsiteX3" fmla="*/ 0 w 1101912"/>
                <a:gd name="connsiteY3" fmla="*/ 2321509 h 232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912" h="2321509">
                  <a:moveTo>
                    <a:pt x="0" y="2321509"/>
                  </a:moveTo>
                  <a:lnTo>
                    <a:pt x="0" y="0"/>
                  </a:lnTo>
                  <a:lnTo>
                    <a:pt x="1101912" y="1156943"/>
                  </a:lnTo>
                  <a:lnTo>
                    <a:pt x="0" y="2321509"/>
                  </a:lnTo>
                  <a:close/>
                </a:path>
              </a:pathLst>
            </a:custGeom>
            <a:solidFill>
              <a:srgbClr val="A6610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26" name="Triangle rectangle 12"/>
            <p:cNvSpPr/>
            <p:nvPr/>
          </p:nvSpPr>
          <p:spPr>
            <a:xfrm>
              <a:off x="3051" y="3195447"/>
              <a:ext cx="395538" cy="926842"/>
            </a:xfrm>
            <a:custGeom>
              <a:avLst/>
              <a:gdLst>
                <a:gd name="connsiteX0" fmla="*/ 0 w 432048"/>
                <a:gd name="connsiteY0" fmla="*/ 2304256 h 2304256"/>
                <a:gd name="connsiteX1" fmla="*/ 0 w 432048"/>
                <a:gd name="connsiteY1" fmla="*/ 0 h 2304256"/>
                <a:gd name="connsiteX2" fmla="*/ 432048 w 432048"/>
                <a:gd name="connsiteY2" fmla="*/ 2304256 h 2304256"/>
                <a:gd name="connsiteX3" fmla="*/ 0 w 432048"/>
                <a:gd name="connsiteY3" fmla="*/ 2304256 h 2304256"/>
                <a:gd name="connsiteX0" fmla="*/ 0 w 1079029"/>
                <a:gd name="connsiteY0" fmla="*/ 2304256 h 2304256"/>
                <a:gd name="connsiteX1" fmla="*/ 0 w 1079029"/>
                <a:gd name="connsiteY1" fmla="*/ 0 h 2304256"/>
                <a:gd name="connsiteX2" fmla="*/ 1079029 w 1079029"/>
                <a:gd name="connsiteY2" fmla="*/ 1148316 h 2304256"/>
                <a:gd name="connsiteX3" fmla="*/ 0 w 1079029"/>
                <a:gd name="connsiteY3" fmla="*/ 2304256 h 2304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9029" h="2304256">
                  <a:moveTo>
                    <a:pt x="0" y="2304256"/>
                  </a:moveTo>
                  <a:lnTo>
                    <a:pt x="0" y="0"/>
                  </a:lnTo>
                  <a:lnTo>
                    <a:pt x="1079029" y="1148316"/>
                  </a:lnTo>
                  <a:lnTo>
                    <a:pt x="0" y="2304256"/>
                  </a:lnTo>
                  <a:close/>
                </a:path>
              </a:pathLst>
            </a:custGeom>
            <a:solidFill>
              <a:srgbClr val="A6610F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27" name="Triangle rectangle 13"/>
            <p:cNvSpPr/>
            <p:nvPr/>
          </p:nvSpPr>
          <p:spPr>
            <a:xfrm>
              <a:off x="3052" y="2187335"/>
              <a:ext cx="434262" cy="1008112"/>
            </a:xfrm>
            <a:custGeom>
              <a:avLst/>
              <a:gdLst>
                <a:gd name="connsiteX0" fmla="*/ 0 w 360040"/>
                <a:gd name="connsiteY0" fmla="*/ 2664296 h 2664296"/>
                <a:gd name="connsiteX1" fmla="*/ 0 w 360040"/>
                <a:gd name="connsiteY1" fmla="*/ 0 h 2664296"/>
                <a:gd name="connsiteX2" fmla="*/ 360040 w 360040"/>
                <a:gd name="connsiteY2" fmla="*/ 2664296 h 2664296"/>
                <a:gd name="connsiteX3" fmla="*/ 0 w 360040"/>
                <a:gd name="connsiteY3" fmla="*/ 2664296 h 2664296"/>
                <a:gd name="connsiteX0" fmla="*/ 0 w 1248561"/>
                <a:gd name="connsiteY0" fmla="*/ 2664296 h 2664296"/>
                <a:gd name="connsiteX1" fmla="*/ 0 w 1248561"/>
                <a:gd name="connsiteY1" fmla="*/ 0 h 2664296"/>
                <a:gd name="connsiteX2" fmla="*/ 1248561 w 1248561"/>
                <a:gd name="connsiteY2" fmla="*/ 1344454 h 2664296"/>
                <a:gd name="connsiteX3" fmla="*/ 0 w 1248561"/>
                <a:gd name="connsiteY3" fmla="*/ 2664296 h 266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8561" h="2664296">
                  <a:moveTo>
                    <a:pt x="0" y="2664296"/>
                  </a:moveTo>
                  <a:lnTo>
                    <a:pt x="0" y="0"/>
                  </a:lnTo>
                  <a:lnTo>
                    <a:pt x="1248561" y="1344454"/>
                  </a:lnTo>
                  <a:lnTo>
                    <a:pt x="0" y="2664296"/>
                  </a:lnTo>
                  <a:close/>
                </a:path>
              </a:pathLst>
            </a:custGeom>
            <a:solidFill>
              <a:srgbClr val="A6610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28" name="Triangle rectangle 14"/>
            <p:cNvSpPr/>
            <p:nvPr/>
          </p:nvSpPr>
          <p:spPr>
            <a:xfrm>
              <a:off x="3051" y="-14131"/>
              <a:ext cx="563429" cy="1301951"/>
            </a:xfrm>
            <a:custGeom>
              <a:avLst/>
              <a:gdLst>
                <a:gd name="connsiteX0" fmla="*/ 0 w 288032"/>
                <a:gd name="connsiteY0" fmla="*/ 2672916 h 2672916"/>
                <a:gd name="connsiteX1" fmla="*/ 0 w 288032"/>
                <a:gd name="connsiteY1" fmla="*/ 0 h 2672916"/>
                <a:gd name="connsiteX2" fmla="*/ 288032 w 288032"/>
                <a:gd name="connsiteY2" fmla="*/ 2672916 h 2672916"/>
                <a:gd name="connsiteX3" fmla="*/ 0 w 288032"/>
                <a:gd name="connsiteY3" fmla="*/ 2672916 h 2672916"/>
                <a:gd name="connsiteX0" fmla="*/ 0 w 1236938"/>
                <a:gd name="connsiteY0" fmla="*/ 2672916 h 2672916"/>
                <a:gd name="connsiteX1" fmla="*/ 0 w 1236938"/>
                <a:gd name="connsiteY1" fmla="*/ 0 h 2672916"/>
                <a:gd name="connsiteX2" fmla="*/ 1236938 w 1236938"/>
                <a:gd name="connsiteY2" fmla="*/ 1353075 h 2672916"/>
                <a:gd name="connsiteX3" fmla="*/ 0 w 1236938"/>
                <a:gd name="connsiteY3" fmla="*/ 2672916 h 2672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6938" h="2672916">
                  <a:moveTo>
                    <a:pt x="0" y="2672916"/>
                  </a:moveTo>
                  <a:lnTo>
                    <a:pt x="0" y="0"/>
                  </a:lnTo>
                  <a:lnTo>
                    <a:pt x="1236938" y="1353075"/>
                  </a:lnTo>
                  <a:lnTo>
                    <a:pt x="0" y="2672916"/>
                  </a:lnTo>
                  <a:close/>
                </a:path>
              </a:pathLst>
            </a:custGeom>
            <a:solidFill>
              <a:srgbClr val="A6610F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29" name="Triangle rectangle 15"/>
            <p:cNvSpPr/>
            <p:nvPr/>
          </p:nvSpPr>
          <p:spPr>
            <a:xfrm>
              <a:off x="3052" y="-14132"/>
              <a:ext cx="611559" cy="686417"/>
            </a:xfrm>
            <a:custGeom>
              <a:avLst/>
              <a:gdLst>
                <a:gd name="connsiteX0" fmla="*/ 0 w 792088"/>
                <a:gd name="connsiteY0" fmla="*/ 1336458 h 1336458"/>
                <a:gd name="connsiteX1" fmla="*/ 0 w 792088"/>
                <a:gd name="connsiteY1" fmla="*/ 0 h 1336458"/>
                <a:gd name="connsiteX2" fmla="*/ 792088 w 792088"/>
                <a:gd name="connsiteY2" fmla="*/ 1336458 h 1336458"/>
                <a:gd name="connsiteX3" fmla="*/ 0 w 792088"/>
                <a:gd name="connsiteY3" fmla="*/ 1336458 h 1336458"/>
                <a:gd name="connsiteX0" fmla="*/ 0 w 1266541"/>
                <a:gd name="connsiteY0" fmla="*/ 1337094 h 1337094"/>
                <a:gd name="connsiteX1" fmla="*/ 0 w 1266541"/>
                <a:gd name="connsiteY1" fmla="*/ 636 h 1337094"/>
                <a:gd name="connsiteX2" fmla="*/ 1266541 w 1266541"/>
                <a:gd name="connsiteY2" fmla="*/ 0 h 1337094"/>
                <a:gd name="connsiteX3" fmla="*/ 0 w 1266541"/>
                <a:gd name="connsiteY3" fmla="*/ 1337094 h 1337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6541" h="1337094">
                  <a:moveTo>
                    <a:pt x="0" y="1337094"/>
                  </a:moveTo>
                  <a:lnTo>
                    <a:pt x="0" y="636"/>
                  </a:lnTo>
                  <a:lnTo>
                    <a:pt x="1266541" y="0"/>
                  </a:lnTo>
                  <a:lnTo>
                    <a:pt x="0" y="1337094"/>
                  </a:lnTo>
                  <a:close/>
                </a:path>
              </a:pathLst>
            </a:custGeom>
            <a:solidFill>
              <a:srgbClr val="A6610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30" name="Triangle rectangle 29"/>
            <p:cNvSpPr/>
            <p:nvPr userDrawn="1"/>
          </p:nvSpPr>
          <p:spPr>
            <a:xfrm>
              <a:off x="3052" y="6307480"/>
              <a:ext cx="434262" cy="532991"/>
            </a:xfrm>
            <a:prstGeom prst="rtTriangle">
              <a:avLst/>
            </a:prstGeom>
            <a:solidFill>
              <a:srgbClr val="A6610F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dirty="0"/>
            </a:p>
          </p:txBody>
        </p:sp>
        <p:sp>
          <p:nvSpPr>
            <p:cNvPr id="31" name="Triangle rectangle 11"/>
            <p:cNvSpPr/>
            <p:nvPr userDrawn="1"/>
          </p:nvSpPr>
          <p:spPr>
            <a:xfrm>
              <a:off x="3052" y="4923639"/>
              <a:ext cx="395536" cy="936104"/>
            </a:xfrm>
            <a:custGeom>
              <a:avLst/>
              <a:gdLst>
                <a:gd name="connsiteX0" fmla="*/ 0 w 360040"/>
                <a:gd name="connsiteY0" fmla="*/ 2304256 h 2304256"/>
                <a:gd name="connsiteX1" fmla="*/ 0 w 360040"/>
                <a:gd name="connsiteY1" fmla="*/ 0 h 2304256"/>
                <a:gd name="connsiteX2" fmla="*/ 360040 w 360040"/>
                <a:gd name="connsiteY2" fmla="*/ 2304256 h 2304256"/>
                <a:gd name="connsiteX3" fmla="*/ 0 w 360040"/>
                <a:gd name="connsiteY3" fmla="*/ 2304256 h 2304256"/>
                <a:gd name="connsiteX0" fmla="*/ 0 w 1101912"/>
                <a:gd name="connsiteY0" fmla="*/ 2304256 h 2304256"/>
                <a:gd name="connsiteX1" fmla="*/ 0 w 1101912"/>
                <a:gd name="connsiteY1" fmla="*/ 0 h 2304256"/>
                <a:gd name="connsiteX2" fmla="*/ 1101912 w 1101912"/>
                <a:gd name="connsiteY2" fmla="*/ 1156943 h 2304256"/>
                <a:gd name="connsiteX3" fmla="*/ 0 w 1101912"/>
                <a:gd name="connsiteY3" fmla="*/ 2304256 h 2304256"/>
                <a:gd name="connsiteX0" fmla="*/ 0 w 1101912"/>
                <a:gd name="connsiteY0" fmla="*/ 2321509 h 2321509"/>
                <a:gd name="connsiteX1" fmla="*/ 0 w 1101912"/>
                <a:gd name="connsiteY1" fmla="*/ 0 h 2321509"/>
                <a:gd name="connsiteX2" fmla="*/ 1101912 w 1101912"/>
                <a:gd name="connsiteY2" fmla="*/ 1156943 h 2321509"/>
                <a:gd name="connsiteX3" fmla="*/ 0 w 1101912"/>
                <a:gd name="connsiteY3" fmla="*/ 2321509 h 232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912" h="2321509">
                  <a:moveTo>
                    <a:pt x="0" y="2321509"/>
                  </a:moveTo>
                  <a:lnTo>
                    <a:pt x="0" y="0"/>
                  </a:lnTo>
                  <a:lnTo>
                    <a:pt x="1101912" y="1156943"/>
                  </a:lnTo>
                  <a:lnTo>
                    <a:pt x="0" y="2321509"/>
                  </a:lnTo>
                  <a:close/>
                </a:path>
              </a:pathLst>
            </a:custGeom>
            <a:solidFill>
              <a:srgbClr val="A6610F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</p:grpSp>
      <p:sp>
        <p:nvSpPr>
          <p:cNvPr id="32" name="Pentàgon 31"/>
          <p:cNvSpPr/>
          <p:nvPr userDrawn="1"/>
        </p:nvSpPr>
        <p:spPr>
          <a:xfrm>
            <a:off x="1190680" y="531151"/>
            <a:ext cx="394711" cy="288032"/>
          </a:xfrm>
          <a:prstGeom prst="homePlate">
            <a:avLst/>
          </a:prstGeom>
          <a:solidFill>
            <a:srgbClr val="A6610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02C8B68F-5325-4A8E-8727-977F401DEE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265" r="62434"/>
          <a:stretch/>
        </p:blipFill>
        <p:spPr>
          <a:xfrm>
            <a:off x="3992309" y="6228405"/>
            <a:ext cx="2159109" cy="44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03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/>
          <p:cNvSpPr>
            <a:spLocks noGrp="1"/>
          </p:cNvSpPr>
          <p:nvPr>
            <p:ph sz="half" idx="1" hasCustomPrompt="1"/>
          </p:nvPr>
        </p:nvSpPr>
        <p:spPr>
          <a:xfrm>
            <a:off x="1268140" y="1592219"/>
            <a:ext cx="4670888" cy="4365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A6610F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>
              <a:buNone/>
              <a:defRPr sz="1800" b="1">
                <a:solidFill>
                  <a:srgbClr val="00B0F0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>
              <a:buNone/>
              <a:defRPr sz="1800" b="1">
                <a:solidFill>
                  <a:srgbClr val="00B0F0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>
              <a:buNone/>
              <a:defRPr sz="1800" b="1">
                <a:solidFill>
                  <a:srgbClr val="00B0F0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>
              <a:buNone/>
              <a:defRPr sz="1800" b="1">
                <a:solidFill>
                  <a:srgbClr val="00B0F0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dirty="0"/>
              <a:t>Feu clic aquí per incorporar contingut</a:t>
            </a:r>
          </a:p>
        </p:txBody>
      </p:sp>
      <p:grpSp>
        <p:nvGrpSpPr>
          <p:cNvPr id="16" name="Agrupa 15"/>
          <p:cNvGrpSpPr/>
          <p:nvPr userDrawn="1"/>
        </p:nvGrpSpPr>
        <p:grpSpPr>
          <a:xfrm>
            <a:off x="611560" y="6309308"/>
            <a:ext cx="7801390" cy="369332"/>
            <a:chOff x="611559" y="6309320"/>
            <a:chExt cx="7801390" cy="369332"/>
          </a:xfrm>
        </p:grpSpPr>
        <p:sp>
          <p:nvSpPr>
            <p:cNvPr id="17" name="QuadreDeText 16"/>
            <p:cNvSpPr txBox="1"/>
            <p:nvPr userDrawn="1"/>
          </p:nvSpPr>
          <p:spPr>
            <a:xfrm>
              <a:off x="611559" y="6309320"/>
              <a:ext cx="2588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sz="1800" b="1" dirty="0">
                  <a:solidFill>
                    <a:srgbClr val="A6610F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#</a:t>
              </a:r>
              <a:r>
                <a:rPr lang="ca-ES" sz="1800" b="1" i="1" dirty="0" err="1">
                  <a:solidFill>
                    <a:srgbClr val="A6610F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transicióenergètica</a:t>
              </a:r>
              <a:endParaRPr lang="ca-ES" sz="1800" b="1" i="1" dirty="0">
                <a:solidFill>
                  <a:srgbClr val="A6610F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pic>
          <p:nvPicPr>
            <p:cNvPr id="18" name="Imatge 17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971"/>
            <a:stretch/>
          </p:blipFill>
          <p:spPr>
            <a:xfrm>
              <a:off x="6372200" y="6309320"/>
              <a:ext cx="2040749" cy="317781"/>
            </a:xfrm>
            <a:prstGeom prst="rect">
              <a:avLst/>
            </a:prstGeom>
          </p:spPr>
        </p:pic>
      </p:grpSp>
      <p:sp>
        <p:nvSpPr>
          <p:cNvPr id="22" name="Contenidor de text 21"/>
          <p:cNvSpPr>
            <a:spLocks noGrp="1"/>
          </p:cNvSpPr>
          <p:nvPr>
            <p:ph type="body" sz="quarter" idx="12" hasCustomPrompt="1"/>
          </p:nvPr>
        </p:nvSpPr>
        <p:spPr>
          <a:xfrm>
            <a:off x="1582738" y="482601"/>
            <a:ext cx="7137400" cy="6937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cap="all" baseline="0">
                <a:solidFill>
                  <a:srgbClr val="A6610F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>
              <a:buNone/>
              <a:defRPr sz="2000" b="1" cap="all" baseline="0">
                <a:solidFill>
                  <a:srgbClr val="00B0F0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>
              <a:buNone/>
              <a:defRPr sz="2000" b="1" cap="all" baseline="0">
                <a:solidFill>
                  <a:srgbClr val="00B0F0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>
              <a:buNone/>
              <a:defRPr sz="2000" b="1" cap="all" baseline="0">
                <a:solidFill>
                  <a:srgbClr val="00B0F0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>
              <a:buNone/>
              <a:defRPr sz="2000" b="1" cap="all" baseline="0">
                <a:solidFill>
                  <a:srgbClr val="00B0F0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ca-ES" dirty="0"/>
              <a:t>Pla renova indústria 2018</a:t>
            </a:r>
          </a:p>
        </p:txBody>
      </p:sp>
      <p:sp>
        <p:nvSpPr>
          <p:cNvPr id="23" name="Contenidor de contingut 3"/>
          <p:cNvSpPr>
            <a:spLocks noGrp="1"/>
          </p:cNvSpPr>
          <p:nvPr>
            <p:ph sz="half" idx="2" hasCustomPrompt="1"/>
          </p:nvPr>
        </p:nvSpPr>
        <p:spPr>
          <a:xfrm>
            <a:off x="6372200" y="1600204"/>
            <a:ext cx="2349768" cy="4391025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800" baseline="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dirty="0"/>
              <a:t>Fes clic per afegir una imatge o contingut multimèdia</a:t>
            </a:r>
          </a:p>
        </p:txBody>
      </p:sp>
      <p:grpSp>
        <p:nvGrpSpPr>
          <p:cNvPr id="20" name="Agrupa 19"/>
          <p:cNvGrpSpPr/>
          <p:nvPr userDrawn="1"/>
        </p:nvGrpSpPr>
        <p:grpSpPr>
          <a:xfrm>
            <a:off x="3051" y="-14132"/>
            <a:ext cx="611560" cy="6854603"/>
            <a:chOff x="3051" y="-14132"/>
            <a:chExt cx="611560" cy="6854603"/>
          </a:xfrm>
        </p:grpSpPr>
        <p:sp>
          <p:nvSpPr>
            <p:cNvPr id="21" name="Triangle rectangle 11"/>
            <p:cNvSpPr/>
            <p:nvPr/>
          </p:nvSpPr>
          <p:spPr>
            <a:xfrm>
              <a:off x="3052" y="5427695"/>
              <a:ext cx="405806" cy="936104"/>
            </a:xfrm>
            <a:custGeom>
              <a:avLst/>
              <a:gdLst>
                <a:gd name="connsiteX0" fmla="*/ 0 w 360040"/>
                <a:gd name="connsiteY0" fmla="*/ 2304256 h 2304256"/>
                <a:gd name="connsiteX1" fmla="*/ 0 w 360040"/>
                <a:gd name="connsiteY1" fmla="*/ 0 h 2304256"/>
                <a:gd name="connsiteX2" fmla="*/ 360040 w 360040"/>
                <a:gd name="connsiteY2" fmla="*/ 2304256 h 2304256"/>
                <a:gd name="connsiteX3" fmla="*/ 0 w 360040"/>
                <a:gd name="connsiteY3" fmla="*/ 2304256 h 2304256"/>
                <a:gd name="connsiteX0" fmla="*/ 0 w 1101912"/>
                <a:gd name="connsiteY0" fmla="*/ 2304256 h 2304256"/>
                <a:gd name="connsiteX1" fmla="*/ 0 w 1101912"/>
                <a:gd name="connsiteY1" fmla="*/ 0 h 2304256"/>
                <a:gd name="connsiteX2" fmla="*/ 1101912 w 1101912"/>
                <a:gd name="connsiteY2" fmla="*/ 1156943 h 2304256"/>
                <a:gd name="connsiteX3" fmla="*/ 0 w 1101912"/>
                <a:gd name="connsiteY3" fmla="*/ 2304256 h 2304256"/>
                <a:gd name="connsiteX0" fmla="*/ 0 w 1101912"/>
                <a:gd name="connsiteY0" fmla="*/ 2321509 h 2321509"/>
                <a:gd name="connsiteX1" fmla="*/ 0 w 1101912"/>
                <a:gd name="connsiteY1" fmla="*/ 0 h 2321509"/>
                <a:gd name="connsiteX2" fmla="*/ 1101912 w 1101912"/>
                <a:gd name="connsiteY2" fmla="*/ 1156943 h 2321509"/>
                <a:gd name="connsiteX3" fmla="*/ 0 w 1101912"/>
                <a:gd name="connsiteY3" fmla="*/ 2321509 h 232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912" h="2321509">
                  <a:moveTo>
                    <a:pt x="0" y="2321509"/>
                  </a:moveTo>
                  <a:lnTo>
                    <a:pt x="0" y="0"/>
                  </a:lnTo>
                  <a:lnTo>
                    <a:pt x="1101912" y="1156943"/>
                  </a:lnTo>
                  <a:lnTo>
                    <a:pt x="0" y="2321509"/>
                  </a:lnTo>
                  <a:close/>
                </a:path>
              </a:pathLst>
            </a:custGeom>
            <a:solidFill>
              <a:srgbClr val="A6610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24" name="Triangle rectangle 12"/>
            <p:cNvSpPr/>
            <p:nvPr/>
          </p:nvSpPr>
          <p:spPr>
            <a:xfrm>
              <a:off x="3051" y="3195447"/>
              <a:ext cx="395538" cy="926842"/>
            </a:xfrm>
            <a:custGeom>
              <a:avLst/>
              <a:gdLst>
                <a:gd name="connsiteX0" fmla="*/ 0 w 432048"/>
                <a:gd name="connsiteY0" fmla="*/ 2304256 h 2304256"/>
                <a:gd name="connsiteX1" fmla="*/ 0 w 432048"/>
                <a:gd name="connsiteY1" fmla="*/ 0 h 2304256"/>
                <a:gd name="connsiteX2" fmla="*/ 432048 w 432048"/>
                <a:gd name="connsiteY2" fmla="*/ 2304256 h 2304256"/>
                <a:gd name="connsiteX3" fmla="*/ 0 w 432048"/>
                <a:gd name="connsiteY3" fmla="*/ 2304256 h 2304256"/>
                <a:gd name="connsiteX0" fmla="*/ 0 w 1079029"/>
                <a:gd name="connsiteY0" fmla="*/ 2304256 h 2304256"/>
                <a:gd name="connsiteX1" fmla="*/ 0 w 1079029"/>
                <a:gd name="connsiteY1" fmla="*/ 0 h 2304256"/>
                <a:gd name="connsiteX2" fmla="*/ 1079029 w 1079029"/>
                <a:gd name="connsiteY2" fmla="*/ 1148316 h 2304256"/>
                <a:gd name="connsiteX3" fmla="*/ 0 w 1079029"/>
                <a:gd name="connsiteY3" fmla="*/ 2304256 h 2304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9029" h="2304256">
                  <a:moveTo>
                    <a:pt x="0" y="2304256"/>
                  </a:moveTo>
                  <a:lnTo>
                    <a:pt x="0" y="0"/>
                  </a:lnTo>
                  <a:lnTo>
                    <a:pt x="1079029" y="1148316"/>
                  </a:lnTo>
                  <a:lnTo>
                    <a:pt x="0" y="2304256"/>
                  </a:lnTo>
                  <a:close/>
                </a:path>
              </a:pathLst>
            </a:custGeom>
            <a:solidFill>
              <a:srgbClr val="A6610F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25" name="Triangle rectangle 13"/>
            <p:cNvSpPr/>
            <p:nvPr/>
          </p:nvSpPr>
          <p:spPr>
            <a:xfrm>
              <a:off x="3052" y="2187335"/>
              <a:ext cx="434262" cy="1008112"/>
            </a:xfrm>
            <a:custGeom>
              <a:avLst/>
              <a:gdLst>
                <a:gd name="connsiteX0" fmla="*/ 0 w 360040"/>
                <a:gd name="connsiteY0" fmla="*/ 2664296 h 2664296"/>
                <a:gd name="connsiteX1" fmla="*/ 0 w 360040"/>
                <a:gd name="connsiteY1" fmla="*/ 0 h 2664296"/>
                <a:gd name="connsiteX2" fmla="*/ 360040 w 360040"/>
                <a:gd name="connsiteY2" fmla="*/ 2664296 h 2664296"/>
                <a:gd name="connsiteX3" fmla="*/ 0 w 360040"/>
                <a:gd name="connsiteY3" fmla="*/ 2664296 h 2664296"/>
                <a:gd name="connsiteX0" fmla="*/ 0 w 1248561"/>
                <a:gd name="connsiteY0" fmla="*/ 2664296 h 2664296"/>
                <a:gd name="connsiteX1" fmla="*/ 0 w 1248561"/>
                <a:gd name="connsiteY1" fmla="*/ 0 h 2664296"/>
                <a:gd name="connsiteX2" fmla="*/ 1248561 w 1248561"/>
                <a:gd name="connsiteY2" fmla="*/ 1344454 h 2664296"/>
                <a:gd name="connsiteX3" fmla="*/ 0 w 1248561"/>
                <a:gd name="connsiteY3" fmla="*/ 2664296 h 266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8561" h="2664296">
                  <a:moveTo>
                    <a:pt x="0" y="2664296"/>
                  </a:moveTo>
                  <a:lnTo>
                    <a:pt x="0" y="0"/>
                  </a:lnTo>
                  <a:lnTo>
                    <a:pt x="1248561" y="1344454"/>
                  </a:lnTo>
                  <a:lnTo>
                    <a:pt x="0" y="2664296"/>
                  </a:lnTo>
                  <a:close/>
                </a:path>
              </a:pathLst>
            </a:custGeom>
            <a:solidFill>
              <a:srgbClr val="A6610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26" name="Triangle rectangle 14"/>
            <p:cNvSpPr/>
            <p:nvPr/>
          </p:nvSpPr>
          <p:spPr>
            <a:xfrm>
              <a:off x="3051" y="-14131"/>
              <a:ext cx="563429" cy="1301951"/>
            </a:xfrm>
            <a:custGeom>
              <a:avLst/>
              <a:gdLst>
                <a:gd name="connsiteX0" fmla="*/ 0 w 288032"/>
                <a:gd name="connsiteY0" fmla="*/ 2672916 h 2672916"/>
                <a:gd name="connsiteX1" fmla="*/ 0 w 288032"/>
                <a:gd name="connsiteY1" fmla="*/ 0 h 2672916"/>
                <a:gd name="connsiteX2" fmla="*/ 288032 w 288032"/>
                <a:gd name="connsiteY2" fmla="*/ 2672916 h 2672916"/>
                <a:gd name="connsiteX3" fmla="*/ 0 w 288032"/>
                <a:gd name="connsiteY3" fmla="*/ 2672916 h 2672916"/>
                <a:gd name="connsiteX0" fmla="*/ 0 w 1236938"/>
                <a:gd name="connsiteY0" fmla="*/ 2672916 h 2672916"/>
                <a:gd name="connsiteX1" fmla="*/ 0 w 1236938"/>
                <a:gd name="connsiteY1" fmla="*/ 0 h 2672916"/>
                <a:gd name="connsiteX2" fmla="*/ 1236938 w 1236938"/>
                <a:gd name="connsiteY2" fmla="*/ 1353075 h 2672916"/>
                <a:gd name="connsiteX3" fmla="*/ 0 w 1236938"/>
                <a:gd name="connsiteY3" fmla="*/ 2672916 h 2672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6938" h="2672916">
                  <a:moveTo>
                    <a:pt x="0" y="2672916"/>
                  </a:moveTo>
                  <a:lnTo>
                    <a:pt x="0" y="0"/>
                  </a:lnTo>
                  <a:lnTo>
                    <a:pt x="1236938" y="1353075"/>
                  </a:lnTo>
                  <a:lnTo>
                    <a:pt x="0" y="2672916"/>
                  </a:lnTo>
                  <a:close/>
                </a:path>
              </a:pathLst>
            </a:custGeom>
            <a:solidFill>
              <a:srgbClr val="A6610F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27" name="Triangle rectangle 15"/>
            <p:cNvSpPr/>
            <p:nvPr/>
          </p:nvSpPr>
          <p:spPr>
            <a:xfrm>
              <a:off x="3052" y="-14132"/>
              <a:ext cx="611559" cy="686417"/>
            </a:xfrm>
            <a:custGeom>
              <a:avLst/>
              <a:gdLst>
                <a:gd name="connsiteX0" fmla="*/ 0 w 792088"/>
                <a:gd name="connsiteY0" fmla="*/ 1336458 h 1336458"/>
                <a:gd name="connsiteX1" fmla="*/ 0 w 792088"/>
                <a:gd name="connsiteY1" fmla="*/ 0 h 1336458"/>
                <a:gd name="connsiteX2" fmla="*/ 792088 w 792088"/>
                <a:gd name="connsiteY2" fmla="*/ 1336458 h 1336458"/>
                <a:gd name="connsiteX3" fmla="*/ 0 w 792088"/>
                <a:gd name="connsiteY3" fmla="*/ 1336458 h 1336458"/>
                <a:gd name="connsiteX0" fmla="*/ 0 w 1266541"/>
                <a:gd name="connsiteY0" fmla="*/ 1337094 h 1337094"/>
                <a:gd name="connsiteX1" fmla="*/ 0 w 1266541"/>
                <a:gd name="connsiteY1" fmla="*/ 636 h 1337094"/>
                <a:gd name="connsiteX2" fmla="*/ 1266541 w 1266541"/>
                <a:gd name="connsiteY2" fmla="*/ 0 h 1337094"/>
                <a:gd name="connsiteX3" fmla="*/ 0 w 1266541"/>
                <a:gd name="connsiteY3" fmla="*/ 1337094 h 1337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6541" h="1337094">
                  <a:moveTo>
                    <a:pt x="0" y="1337094"/>
                  </a:moveTo>
                  <a:lnTo>
                    <a:pt x="0" y="636"/>
                  </a:lnTo>
                  <a:lnTo>
                    <a:pt x="1266541" y="0"/>
                  </a:lnTo>
                  <a:lnTo>
                    <a:pt x="0" y="1337094"/>
                  </a:lnTo>
                  <a:close/>
                </a:path>
              </a:pathLst>
            </a:custGeom>
            <a:solidFill>
              <a:srgbClr val="A6610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28" name="Triangle rectangle 27"/>
            <p:cNvSpPr/>
            <p:nvPr userDrawn="1"/>
          </p:nvSpPr>
          <p:spPr>
            <a:xfrm>
              <a:off x="3052" y="6307480"/>
              <a:ext cx="434262" cy="532991"/>
            </a:xfrm>
            <a:prstGeom prst="rtTriangle">
              <a:avLst/>
            </a:prstGeom>
            <a:solidFill>
              <a:srgbClr val="A6610F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dirty="0"/>
            </a:p>
          </p:txBody>
        </p:sp>
        <p:sp>
          <p:nvSpPr>
            <p:cNvPr id="29" name="Triangle rectangle 11"/>
            <p:cNvSpPr/>
            <p:nvPr userDrawn="1"/>
          </p:nvSpPr>
          <p:spPr>
            <a:xfrm>
              <a:off x="3052" y="4923639"/>
              <a:ext cx="395536" cy="936104"/>
            </a:xfrm>
            <a:custGeom>
              <a:avLst/>
              <a:gdLst>
                <a:gd name="connsiteX0" fmla="*/ 0 w 360040"/>
                <a:gd name="connsiteY0" fmla="*/ 2304256 h 2304256"/>
                <a:gd name="connsiteX1" fmla="*/ 0 w 360040"/>
                <a:gd name="connsiteY1" fmla="*/ 0 h 2304256"/>
                <a:gd name="connsiteX2" fmla="*/ 360040 w 360040"/>
                <a:gd name="connsiteY2" fmla="*/ 2304256 h 2304256"/>
                <a:gd name="connsiteX3" fmla="*/ 0 w 360040"/>
                <a:gd name="connsiteY3" fmla="*/ 2304256 h 2304256"/>
                <a:gd name="connsiteX0" fmla="*/ 0 w 1101912"/>
                <a:gd name="connsiteY0" fmla="*/ 2304256 h 2304256"/>
                <a:gd name="connsiteX1" fmla="*/ 0 w 1101912"/>
                <a:gd name="connsiteY1" fmla="*/ 0 h 2304256"/>
                <a:gd name="connsiteX2" fmla="*/ 1101912 w 1101912"/>
                <a:gd name="connsiteY2" fmla="*/ 1156943 h 2304256"/>
                <a:gd name="connsiteX3" fmla="*/ 0 w 1101912"/>
                <a:gd name="connsiteY3" fmla="*/ 2304256 h 2304256"/>
                <a:gd name="connsiteX0" fmla="*/ 0 w 1101912"/>
                <a:gd name="connsiteY0" fmla="*/ 2321509 h 2321509"/>
                <a:gd name="connsiteX1" fmla="*/ 0 w 1101912"/>
                <a:gd name="connsiteY1" fmla="*/ 0 h 2321509"/>
                <a:gd name="connsiteX2" fmla="*/ 1101912 w 1101912"/>
                <a:gd name="connsiteY2" fmla="*/ 1156943 h 2321509"/>
                <a:gd name="connsiteX3" fmla="*/ 0 w 1101912"/>
                <a:gd name="connsiteY3" fmla="*/ 2321509 h 232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912" h="2321509">
                  <a:moveTo>
                    <a:pt x="0" y="2321509"/>
                  </a:moveTo>
                  <a:lnTo>
                    <a:pt x="0" y="0"/>
                  </a:lnTo>
                  <a:lnTo>
                    <a:pt x="1101912" y="1156943"/>
                  </a:lnTo>
                  <a:lnTo>
                    <a:pt x="0" y="2321509"/>
                  </a:lnTo>
                  <a:close/>
                </a:path>
              </a:pathLst>
            </a:custGeom>
            <a:solidFill>
              <a:srgbClr val="A6610F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</p:grpSp>
      <p:sp>
        <p:nvSpPr>
          <p:cNvPr id="30" name="Pentàgon 29"/>
          <p:cNvSpPr/>
          <p:nvPr userDrawn="1"/>
        </p:nvSpPr>
        <p:spPr>
          <a:xfrm>
            <a:off x="1190680" y="531151"/>
            <a:ext cx="394711" cy="288032"/>
          </a:xfrm>
          <a:prstGeom prst="homePlate">
            <a:avLst/>
          </a:prstGeom>
          <a:solidFill>
            <a:srgbClr val="A6610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9EDAECFD-F8FE-4FB4-9C24-A40D09F6EC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265" r="62434"/>
          <a:stretch/>
        </p:blipFill>
        <p:spPr>
          <a:xfrm>
            <a:off x="3992309" y="6228405"/>
            <a:ext cx="2159109" cy="44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642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a-ES"/>
              <a:t>Feu clic aquí per editar l'estil de subtítols del patró.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F0260-C149-4015-BE4A-2DBD56207927}" type="datetimeFigureOut">
              <a:rPr lang="ca-ES" smtClean="0"/>
              <a:t>6/7/2021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A0B97-3113-41CA-A605-C2DB908C953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634359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F0260-C149-4015-BE4A-2DBD56207927}" type="datetimeFigureOut">
              <a:rPr lang="ca-ES" smtClean="0"/>
              <a:t>6/7/2021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A0B97-3113-41CA-A605-C2DB908C953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103264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6" r:id="rId3"/>
    <p:sldLayoutId id="2147483671" r:id="rId4"/>
    <p:sldLayoutId id="2147483669" r:id="rId5"/>
    <p:sldLayoutId id="2147483670" r:id="rId6"/>
    <p:sldLayoutId id="2147483672" r:id="rId7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ヒラギノ角ゴ Pro W3" charset="-128"/>
          <a:cs typeface="ヒラギノ角ゴ Pro W3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ヒラギノ角ゴ Pro W3" charset="-128"/>
          <a:cs typeface="ヒラギノ角ゴ Pro W3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ヒラギノ角ゴ Pro W3" charset="-128"/>
          <a:cs typeface="ヒラギノ角ゴ Pro W3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ヒラギノ角ゴ Pro W3" charset="-128"/>
          <a:cs typeface="ヒラギノ角ゴ Pro W3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ヒラギノ角ゴ Pro W3" charset="-128"/>
          <a:cs typeface="ヒラギノ角ゴ Pro W3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ヒラギノ角ゴ Pro W3" charset="-128"/>
          <a:cs typeface="ヒラギノ角ゴ Pro W3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ヒラギノ角ゴ Pro W3" charset="-128"/>
          <a:cs typeface="ヒラギノ角ゴ Pro W3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ヒラギノ角ゴ Pro W3" charset="-128"/>
          <a:cs typeface="ヒラギノ角ゴ Pro W3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charset="-128"/>
          <a:cs typeface="ヒラギノ角ゴ Pro W3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ítol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F0260-C149-4015-BE4A-2DBD56207927}" type="datetimeFigureOut">
              <a:rPr lang="ca-ES" smtClean="0"/>
              <a:t>6/7/2021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A0B97-3113-41CA-A605-C2DB908C953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736786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uadreDeText 1"/>
          <p:cNvSpPr txBox="1"/>
          <p:nvPr/>
        </p:nvSpPr>
        <p:spPr>
          <a:xfrm>
            <a:off x="1138687" y="223710"/>
            <a:ext cx="78241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4000" b="1" dirty="0"/>
              <a:t>Programa d’ajuts per actuacions d’eficiència energètica en empreses del sector industrial </a:t>
            </a:r>
            <a:endParaRPr lang="ca-ES" sz="4000" b="1" dirty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5" name="Imat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9990" y="3271634"/>
            <a:ext cx="3555281" cy="936281"/>
          </a:xfrm>
          <a:prstGeom prst="rect">
            <a:avLst/>
          </a:prstGeom>
        </p:spPr>
      </p:pic>
      <p:pic>
        <p:nvPicPr>
          <p:cNvPr id="6" name="Imat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990" y="4357764"/>
            <a:ext cx="2690981" cy="116360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62F13C1-B872-4338-971B-4C6D86E8FBE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01"/>
          <a:stretch/>
        </p:blipFill>
        <p:spPr>
          <a:xfrm>
            <a:off x="2033464" y="2778255"/>
            <a:ext cx="2425414" cy="3075790"/>
          </a:xfrm>
          <a:prstGeom prst="rect">
            <a:avLst/>
          </a:prstGeom>
        </p:spPr>
      </p:pic>
      <p:sp>
        <p:nvSpPr>
          <p:cNvPr id="8" name="QuadreDeText 7"/>
          <p:cNvSpPr txBox="1"/>
          <p:nvPr/>
        </p:nvSpPr>
        <p:spPr>
          <a:xfrm>
            <a:off x="4859990" y="2735044"/>
            <a:ext cx="2371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>
                <a:solidFill>
                  <a:srgbClr val="FF0000"/>
                </a:solidFill>
              </a:rPr>
              <a:t>2ª</a:t>
            </a:r>
            <a:r>
              <a:rPr lang="ca-ES" dirty="0"/>
              <a:t> </a:t>
            </a:r>
            <a:r>
              <a:rPr lang="ca-ES" dirty="0">
                <a:solidFill>
                  <a:srgbClr val="FF0000"/>
                </a:solidFill>
              </a:rPr>
              <a:t>Convocatòria</a:t>
            </a:r>
          </a:p>
        </p:txBody>
      </p:sp>
    </p:spTree>
    <p:extLst>
      <p:ext uri="{BB962C8B-B14F-4D97-AF65-F5344CB8AC3E}">
        <p14:creationId xmlns:p14="http://schemas.microsoft.com/office/powerpoint/2010/main" val="2770897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QuadreDeText 4"/>
          <p:cNvSpPr txBox="1"/>
          <p:nvPr/>
        </p:nvSpPr>
        <p:spPr>
          <a:xfrm>
            <a:off x="1125583" y="217109"/>
            <a:ext cx="7450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>
                <a:solidFill>
                  <a:srgbClr val="A6610F"/>
                </a:solidFill>
                <a:latin typeface="Helvetica" pitchFamily="34" charset="0"/>
                <a:cs typeface="Helvetica" pitchFamily="34" charset="0"/>
              </a:rPr>
              <a:t>CALCUL DE L’IMPORT D’AJUT</a:t>
            </a:r>
          </a:p>
        </p:txBody>
      </p:sp>
      <p:sp>
        <p:nvSpPr>
          <p:cNvPr id="2" name="QuadreDeText 1"/>
          <p:cNvSpPr txBox="1"/>
          <p:nvPr/>
        </p:nvSpPr>
        <p:spPr>
          <a:xfrm>
            <a:off x="630622" y="5349766"/>
            <a:ext cx="7945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800" dirty="0"/>
              <a:t>El percentatge d’ajut oscil·la entre el 18 i el 30% de la inversió elegible, depenent de l’import de la inversió de referència.</a:t>
            </a:r>
          </a:p>
        </p:txBody>
      </p:sp>
      <p:pic>
        <p:nvPicPr>
          <p:cNvPr id="6" name="Imat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904" y="1272877"/>
            <a:ext cx="8467656" cy="3768806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 rot="1857317">
            <a:off x="4930785" y="1393673"/>
            <a:ext cx="1371510" cy="207394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1" name="Oval 10"/>
          <p:cNvSpPr/>
          <p:nvPr/>
        </p:nvSpPr>
        <p:spPr>
          <a:xfrm rot="5400000">
            <a:off x="4376837" y="2567772"/>
            <a:ext cx="558487" cy="220975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10547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8090" y="1090902"/>
            <a:ext cx="832792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sz="2000" dirty="0"/>
              <a:t>El termini de presentació de les sol·licituds finalitza quan s’esgoti el pressupost disponible, o com a màxim el 30 de juny de 2021.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sz="2000" dirty="0"/>
              <a:t>S’ha de presentar un formulari de sol·licitud per cada una de les dues tipologies.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sz="2000" dirty="0"/>
              <a:t>En cada formulari hi ha d’haver agrupades totes les actuacions d’una mateixa tipologia en una mateixa ubicació. Això presenta 2 avantatges:</a:t>
            </a:r>
          </a:p>
          <a:p>
            <a:pPr marL="914400" lvl="1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ca-ES" sz="2000" dirty="0"/>
              <a:t>La inversió elegible global de les actuacions ajuda a arribar al mínim</a:t>
            </a:r>
          </a:p>
          <a:p>
            <a:pPr marL="914400" lvl="1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ca-ES" sz="2000" dirty="0"/>
              <a:t>El rati €/</a:t>
            </a:r>
            <a:r>
              <a:rPr lang="ca-ES" sz="2000" dirty="0" err="1"/>
              <a:t>tep</a:t>
            </a:r>
            <a:r>
              <a:rPr lang="ca-ES" sz="2000" dirty="0"/>
              <a:t> no superi el màxim en global, malgrat que per una sola actuació potser si que ho faria.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endParaRPr lang="ca-ES" sz="2000" dirty="0"/>
          </a:p>
        </p:txBody>
      </p:sp>
      <p:sp>
        <p:nvSpPr>
          <p:cNvPr id="3" name="QuadreDeText 2"/>
          <p:cNvSpPr txBox="1"/>
          <p:nvPr/>
        </p:nvSpPr>
        <p:spPr>
          <a:xfrm>
            <a:off x="836761" y="259905"/>
            <a:ext cx="8078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>
                <a:solidFill>
                  <a:srgbClr val="A6610F"/>
                </a:solidFill>
                <a:latin typeface="Helvetica" pitchFamily="34" charset="0"/>
                <a:cs typeface="Helvetica" pitchFamily="34" charset="0"/>
              </a:rPr>
              <a:t>TERMINIS I RECOMANACIONS</a:t>
            </a:r>
          </a:p>
        </p:txBody>
      </p:sp>
    </p:spTree>
    <p:extLst>
      <p:ext uri="{BB962C8B-B14F-4D97-AF65-F5344CB8AC3E}">
        <p14:creationId xmlns:p14="http://schemas.microsoft.com/office/powerpoint/2010/main" val="4108709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QuadreDeText 50"/>
          <p:cNvSpPr txBox="1"/>
          <p:nvPr/>
        </p:nvSpPr>
        <p:spPr>
          <a:xfrm>
            <a:off x="521109" y="101703"/>
            <a:ext cx="8692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>
                <a:solidFill>
                  <a:srgbClr val="A6610F"/>
                </a:solidFill>
                <a:latin typeface="Helvetica" pitchFamily="34" charset="0"/>
                <a:cs typeface="Helvetica" pitchFamily="34" charset="0"/>
              </a:rPr>
              <a:t>PER DEMANAR L’AJUT S’HA DE COMPLIR EL RATI (€/</a:t>
            </a:r>
            <a:r>
              <a:rPr lang="ca-ES" b="1" dirty="0" err="1">
                <a:solidFill>
                  <a:srgbClr val="A6610F"/>
                </a:solidFill>
                <a:latin typeface="Helvetica" pitchFamily="34" charset="0"/>
                <a:cs typeface="Helvetica" pitchFamily="34" charset="0"/>
              </a:rPr>
              <a:t>tep</a:t>
            </a:r>
            <a:r>
              <a:rPr lang="ca-ES" b="1" dirty="0">
                <a:solidFill>
                  <a:srgbClr val="A6610F"/>
                </a:solidFill>
                <a:latin typeface="Helvetica" pitchFamily="34" charset="0"/>
                <a:cs typeface="Helvetica" pitchFamily="34" charset="0"/>
              </a:rPr>
              <a:t>)</a:t>
            </a:r>
          </a:p>
        </p:txBody>
      </p:sp>
      <p:pic>
        <p:nvPicPr>
          <p:cNvPr id="2" name="Imat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655" y="668472"/>
            <a:ext cx="7748130" cy="561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28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646980" y="160969"/>
            <a:ext cx="7267575" cy="471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599" tIns="50799" rIns="101599" bIns="50799">
            <a:spAutoFit/>
          </a:bodyPr>
          <a:lstStyle/>
          <a:p>
            <a:pPr defTabSz="882650">
              <a:spcBef>
                <a:spcPct val="50000"/>
              </a:spcBef>
              <a:defRPr/>
            </a:pPr>
            <a:r>
              <a:rPr lang="ca-ES" sz="2400" b="1" dirty="0">
                <a:solidFill>
                  <a:srgbClr val="A6610F"/>
                </a:solidFill>
                <a:latin typeface="+mj-lt"/>
                <a:ea typeface="+mj-ea"/>
                <a:cs typeface="+mj-cs"/>
              </a:rPr>
              <a:t>EXEMPLE 1 : INVERSIÓ ELEGIBLE PER A </a:t>
            </a:r>
            <a:r>
              <a:rPr lang="ca-ES" b="1" dirty="0">
                <a:solidFill>
                  <a:srgbClr val="A6610F"/>
                </a:solidFill>
                <a:latin typeface="+mj-lt"/>
                <a:ea typeface="+mj-ea"/>
                <a:cs typeface="+mj-cs"/>
              </a:rPr>
              <a:t>TIPOLOGIA</a:t>
            </a:r>
            <a:r>
              <a:rPr lang="ca-ES" sz="2400" b="1" dirty="0">
                <a:solidFill>
                  <a:srgbClr val="A6610F"/>
                </a:solidFill>
                <a:latin typeface="+mj-lt"/>
                <a:ea typeface="+mj-ea"/>
                <a:cs typeface="+mj-cs"/>
              </a:rPr>
              <a:t> 1</a:t>
            </a:r>
          </a:p>
        </p:txBody>
      </p:sp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0" y="672974"/>
            <a:ext cx="8945592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627063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969963" lvl="1" indent="-342900" algn="just">
              <a:lnSpc>
                <a:spcPct val="80000"/>
              </a:lnSpc>
              <a:spcBef>
                <a:spcPct val="50000"/>
              </a:spcBef>
              <a:buSzPct val="125000"/>
              <a:buFont typeface="Arial" panose="020B0604020202020204" pitchFamily="34" charset="0"/>
              <a:buChar char="•"/>
            </a:pPr>
            <a:r>
              <a:rPr lang="ca-ES" dirty="0"/>
              <a:t>Modernització de l’equipament productiu: canvi de sistema d’escalfament d’una RAM tèxtil. D’oli tèrmic es passa a gas directe.</a:t>
            </a:r>
          </a:p>
          <a:p>
            <a:pPr marL="969963" lvl="1" indent="-342900" algn="just">
              <a:lnSpc>
                <a:spcPct val="80000"/>
              </a:lnSpc>
              <a:spcBef>
                <a:spcPct val="50000"/>
              </a:spcBef>
              <a:buSzPct val="125000"/>
              <a:buFont typeface="Arial" panose="020B0604020202020204" pitchFamily="34" charset="0"/>
              <a:buChar char="•"/>
            </a:pPr>
            <a:r>
              <a:rPr lang="ca-ES" dirty="0"/>
              <a:t>Beneficiari: gran empresa tèxtil.</a:t>
            </a:r>
          </a:p>
        </p:txBody>
      </p:sp>
      <p:sp>
        <p:nvSpPr>
          <p:cNvPr id="15366" name="9 CuadroTexto"/>
          <p:cNvSpPr txBox="1">
            <a:spLocks noChangeArrowheads="1"/>
          </p:cNvSpPr>
          <p:nvPr/>
        </p:nvSpPr>
        <p:spPr bwMode="auto">
          <a:xfrm>
            <a:off x="941948" y="1608699"/>
            <a:ext cx="8048445" cy="3751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342900" indent="-34290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ca-ES" dirty="0"/>
              <a:t>Inversió elegible: 275.000€</a:t>
            </a:r>
          </a:p>
          <a:p>
            <a:pPr marL="342900" indent="-34290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ca-ES" dirty="0"/>
              <a:t>Inversió de referencia: 100.000€ </a:t>
            </a:r>
          </a:p>
          <a:p>
            <a:pPr marL="342900" indent="-34290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ca-ES" dirty="0"/>
              <a:t>Cost subvencionable: 175.000€</a:t>
            </a:r>
          </a:p>
          <a:p>
            <a:pPr marL="342900" indent="-34290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ca-ES" dirty="0"/>
              <a:t>Estalvi energètic: 50 </a:t>
            </a:r>
            <a:r>
              <a:rPr lang="ca-ES" dirty="0" err="1"/>
              <a:t>tep</a:t>
            </a:r>
            <a:r>
              <a:rPr lang="ca-ES" dirty="0"/>
              <a:t>/any</a:t>
            </a:r>
          </a:p>
          <a:p>
            <a:pPr marL="342900" indent="-34290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ca-ES" dirty="0"/>
              <a:t>Estalvi econòmic: 60.000 €/any</a:t>
            </a:r>
          </a:p>
          <a:p>
            <a:pPr marL="342900" indent="-34290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ca-ES" dirty="0"/>
              <a:t>Rati: 5.500 €/</a:t>
            </a:r>
            <a:r>
              <a:rPr lang="ca-ES" dirty="0" err="1"/>
              <a:t>tep</a:t>
            </a:r>
            <a:r>
              <a:rPr lang="ca-ES" dirty="0"/>
              <a:t> &lt; 14.379</a:t>
            </a:r>
          </a:p>
          <a:p>
            <a:pPr marL="342900" indent="-34290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ca-ES" dirty="0"/>
              <a:t>Període de retorn: 2,9 anys</a:t>
            </a:r>
          </a:p>
          <a:p>
            <a:pPr marL="342900" indent="-34290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ca-ES" dirty="0"/>
              <a:t>Benefici afegit: important reducció de les feines de manteniment per la desaparició de les calderes d’escalfament d’oli</a:t>
            </a:r>
          </a:p>
          <a:p>
            <a:pPr marL="342900" indent="-342900">
              <a:lnSpc>
                <a:spcPct val="120000"/>
              </a:lnSpc>
              <a:buFont typeface="Courier New" panose="02070309020205020404" pitchFamily="49" charset="0"/>
              <a:buChar char="o"/>
            </a:pPr>
            <a:endParaRPr lang="ca-ES" dirty="0"/>
          </a:p>
        </p:txBody>
      </p:sp>
      <p:pic>
        <p:nvPicPr>
          <p:cNvPr id="15367" name="8 Imagen" descr="Vista General de la Ram (linia d'assecat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197" y="1657859"/>
            <a:ext cx="3154311" cy="2480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QuadreDeText 1"/>
          <p:cNvSpPr txBox="1"/>
          <p:nvPr/>
        </p:nvSpPr>
        <p:spPr>
          <a:xfrm>
            <a:off x="658076" y="5040308"/>
            <a:ext cx="7706942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a-ES" sz="2000" b="1" dirty="0"/>
              <a:t>Ajut </a:t>
            </a:r>
            <a:r>
              <a:rPr lang="ca-ES" sz="2000" dirty="0"/>
              <a:t>(el menor de): </a:t>
            </a:r>
          </a:p>
          <a:p>
            <a:pPr marL="914400" lvl="1" indent="-457200">
              <a:buFont typeface="+mj-lt"/>
              <a:buAutoNum type="alphaLcParenR"/>
            </a:pPr>
            <a:r>
              <a:rPr lang="ca-ES" sz="2000" dirty="0">
                <a:latin typeface="Arial"/>
                <a:ea typeface="ヒラギノ角ゴ Pro W3"/>
                <a:cs typeface="Arial"/>
              </a:rPr>
              <a:t>30% *175.000€ = </a:t>
            </a:r>
            <a:r>
              <a:rPr lang="ca-ES" sz="2000" b="1" dirty="0">
                <a:solidFill>
                  <a:srgbClr val="FF0000"/>
                </a:solidFill>
                <a:latin typeface="Arial"/>
                <a:ea typeface="ヒラギノ角ゴ Pro W3"/>
                <a:cs typeface="Arial"/>
              </a:rPr>
              <a:t>52.500€</a:t>
            </a:r>
          </a:p>
          <a:p>
            <a:pPr marL="914400" lvl="1" indent="-457200">
              <a:buFont typeface="+mj-lt"/>
              <a:buAutoNum type="alphaLcParenR"/>
            </a:pPr>
            <a:r>
              <a:rPr lang="ca-ES" sz="2000" dirty="0"/>
              <a:t>30% * 275.000€ = 82.500€</a:t>
            </a:r>
          </a:p>
        </p:txBody>
      </p:sp>
    </p:spTree>
    <p:extLst>
      <p:ext uri="{BB962C8B-B14F-4D97-AF65-F5344CB8AC3E}">
        <p14:creationId xmlns:p14="http://schemas.microsoft.com/office/powerpoint/2010/main" val="1586937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648871" y="138979"/>
            <a:ext cx="7267575" cy="471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599" tIns="50799" rIns="101599" bIns="50799">
            <a:spAutoFit/>
          </a:bodyPr>
          <a:lstStyle/>
          <a:p>
            <a:pPr defTabSz="882650">
              <a:spcBef>
                <a:spcPct val="50000"/>
              </a:spcBef>
              <a:defRPr/>
            </a:pPr>
            <a:r>
              <a:rPr lang="ca-ES" sz="2400" b="1" dirty="0">
                <a:solidFill>
                  <a:srgbClr val="A6610F"/>
                </a:solidFill>
                <a:latin typeface="+mj-lt"/>
                <a:ea typeface="+mj-ea"/>
                <a:cs typeface="+mj-cs"/>
              </a:rPr>
              <a:t>EXEMPLE 2: INVERSIÓ ELEGIBLE PER A </a:t>
            </a:r>
            <a:r>
              <a:rPr lang="ca-ES" b="1" dirty="0">
                <a:solidFill>
                  <a:srgbClr val="A6610F"/>
                </a:solidFill>
                <a:latin typeface="+mj-lt"/>
                <a:ea typeface="+mj-ea"/>
                <a:cs typeface="+mj-cs"/>
              </a:rPr>
              <a:t>TIPOLOGIA </a:t>
            </a:r>
            <a:r>
              <a:rPr lang="ca-ES" sz="2400" b="1" dirty="0">
                <a:solidFill>
                  <a:srgbClr val="A6610F"/>
                </a:solidFill>
                <a:latin typeface="+mj-lt"/>
                <a:ea typeface="+mj-ea"/>
                <a:cs typeface="+mj-cs"/>
              </a:rPr>
              <a:t>1</a:t>
            </a:r>
          </a:p>
        </p:txBody>
      </p:sp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0" y="773023"/>
            <a:ext cx="8953515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627063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969963" lvl="1" indent="-342900" algn="just">
              <a:lnSpc>
                <a:spcPct val="80000"/>
              </a:lnSpc>
              <a:spcBef>
                <a:spcPct val="50000"/>
              </a:spcBef>
              <a:buSzPct val="125000"/>
              <a:buFont typeface="Arial" panose="020B0604020202020204" pitchFamily="34" charset="0"/>
              <a:buChar char="•"/>
            </a:pPr>
            <a:r>
              <a:rPr lang="ca-ES" dirty="0"/>
              <a:t>Transformació d’una màquina d’injecció de plàstic: sistema que s’aplica sobre les màquines ja instal·lades. La reducció del consum energètic es base en el servomotor.</a:t>
            </a:r>
          </a:p>
          <a:p>
            <a:pPr marL="969963" lvl="1" indent="-342900" algn="just">
              <a:lnSpc>
                <a:spcPct val="80000"/>
              </a:lnSpc>
              <a:spcBef>
                <a:spcPct val="50000"/>
              </a:spcBef>
              <a:buSzPct val="125000"/>
              <a:buFont typeface="Arial" panose="020B0604020202020204" pitchFamily="34" charset="0"/>
              <a:buChar char="•"/>
            </a:pPr>
            <a:r>
              <a:rPr lang="ca-ES" dirty="0"/>
              <a:t>Beneficiari: empresa mitjana de plàstic.</a:t>
            </a:r>
          </a:p>
        </p:txBody>
      </p:sp>
      <p:sp>
        <p:nvSpPr>
          <p:cNvPr id="15366" name="9 CuadroTexto"/>
          <p:cNvSpPr txBox="1">
            <a:spLocks noChangeArrowheads="1"/>
          </p:cNvSpPr>
          <p:nvPr/>
        </p:nvSpPr>
        <p:spPr bwMode="auto">
          <a:xfrm>
            <a:off x="953672" y="2004129"/>
            <a:ext cx="5004676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342900" indent="-34290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ca-ES" dirty="0"/>
              <a:t>Inversió elegible:140.000 €</a:t>
            </a:r>
          </a:p>
          <a:p>
            <a:pPr marL="342900" indent="-34290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ca-ES" dirty="0"/>
              <a:t>Tot és cost subvencionable</a:t>
            </a:r>
          </a:p>
          <a:p>
            <a:pPr marL="342900" indent="-34290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ca-ES" dirty="0"/>
              <a:t>Estalvi energètic: 28,26 </a:t>
            </a:r>
            <a:r>
              <a:rPr lang="ca-ES" dirty="0" err="1"/>
              <a:t>tep</a:t>
            </a:r>
            <a:r>
              <a:rPr lang="ca-ES" dirty="0"/>
              <a:t>/any</a:t>
            </a:r>
          </a:p>
          <a:p>
            <a:pPr marL="342900" indent="-34290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ca-ES" dirty="0"/>
              <a:t>Estalvi econòmic: 30.000 €/any</a:t>
            </a:r>
          </a:p>
          <a:p>
            <a:pPr marL="342900" indent="-34290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ca-ES" dirty="0"/>
              <a:t>Rati: 4.953 €/</a:t>
            </a:r>
            <a:r>
              <a:rPr lang="ca-ES" dirty="0" err="1"/>
              <a:t>tep</a:t>
            </a:r>
            <a:r>
              <a:rPr lang="ca-ES" dirty="0"/>
              <a:t> &lt; 14.379</a:t>
            </a:r>
          </a:p>
          <a:p>
            <a:pPr marL="342900" indent="-34290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ca-ES" dirty="0"/>
              <a:t>Període de retorn: 4,7 anys</a:t>
            </a:r>
          </a:p>
          <a:p>
            <a:pPr marL="342900" indent="-34290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ca-ES" dirty="0"/>
              <a:t>La productivitat de la màquina no varia.</a:t>
            </a:r>
          </a:p>
          <a:p>
            <a:pPr marL="342900" indent="-342900">
              <a:lnSpc>
                <a:spcPct val="120000"/>
              </a:lnSpc>
              <a:buFont typeface="Courier New" panose="02070309020205020404" pitchFamily="49" charset="0"/>
              <a:buChar char="o"/>
            </a:pPr>
            <a:endParaRPr lang="ca-ES" dirty="0"/>
          </a:p>
        </p:txBody>
      </p:sp>
      <p:sp>
        <p:nvSpPr>
          <p:cNvPr id="2" name="QuadreDeText 1"/>
          <p:cNvSpPr txBox="1"/>
          <p:nvPr/>
        </p:nvSpPr>
        <p:spPr>
          <a:xfrm>
            <a:off x="648871" y="4778979"/>
            <a:ext cx="4004622" cy="1015663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ca-ES" sz="2000" b="1" dirty="0"/>
              <a:t>Ajut</a:t>
            </a:r>
            <a:r>
              <a:rPr lang="ca-ES" sz="2000" dirty="0"/>
              <a:t> (el menor de):  </a:t>
            </a:r>
          </a:p>
          <a:p>
            <a:pPr marL="914400" lvl="1" indent="-457200">
              <a:buFont typeface="+mj-lt"/>
              <a:buAutoNum type="alphaLcParenR"/>
            </a:pPr>
            <a:r>
              <a:rPr lang="ca-ES" sz="2000" dirty="0">
                <a:latin typeface="Arial"/>
                <a:ea typeface="ヒラギノ角ゴ Pro W3"/>
                <a:cs typeface="Arial"/>
              </a:rPr>
              <a:t>30% *140.000 = </a:t>
            </a:r>
            <a:r>
              <a:rPr lang="ca-ES" sz="2000" b="1" dirty="0">
                <a:solidFill>
                  <a:srgbClr val="FF0000"/>
                </a:solidFill>
                <a:latin typeface="Arial"/>
                <a:ea typeface="ヒラギノ角ゴ Pro W3"/>
                <a:cs typeface="Arial"/>
              </a:rPr>
              <a:t>42.000€</a:t>
            </a:r>
            <a:r>
              <a:rPr lang="ca-ES" sz="2000" b="1" dirty="0">
                <a:latin typeface="Arial"/>
                <a:ea typeface="ヒラギノ角ゴ Pro W3"/>
                <a:cs typeface="Arial"/>
              </a:rPr>
              <a:t> </a:t>
            </a:r>
            <a:endParaRPr lang="ca-ES" sz="2000" b="1" dirty="0"/>
          </a:p>
          <a:p>
            <a:pPr marL="914400" lvl="1" indent="-457200">
              <a:buFont typeface="+mj-lt"/>
              <a:buAutoNum type="alphaLcParenR"/>
            </a:pPr>
            <a:r>
              <a:rPr lang="ca-ES" sz="2000" dirty="0"/>
              <a:t>40%*140.000€ = 56.000€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86"/>
          <a:stretch/>
        </p:blipFill>
        <p:spPr bwMode="auto">
          <a:xfrm>
            <a:off x="5574500" y="2004129"/>
            <a:ext cx="3251066" cy="2206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66506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Text Box 4"/>
          <p:cNvSpPr txBox="1">
            <a:spLocks noChangeArrowheads="1"/>
          </p:cNvSpPr>
          <p:nvPr/>
        </p:nvSpPr>
        <p:spPr bwMode="auto">
          <a:xfrm>
            <a:off x="276482" y="876935"/>
            <a:ext cx="8336592" cy="1426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627063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969963" lvl="1" indent="-342900" algn="just">
              <a:lnSpc>
                <a:spcPct val="110000"/>
              </a:lnSpc>
              <a:spcBef>
                <a:spcPct val="50000"/>
              </a:spcBef>
              <a:buSzPct val="125000"/>
              <a:buFont typeface="Arial" panose="020B0604020202020204" pitchFamily="34" charset="0"/>
              <a:buChar char="•"/>
            </a:pPr>
            <a:r>
              <a:rPr lang="ca-ES" sz="1800" dirty="0"/>
              <a:t>Modernització de l’equip productiu en injecció de plàstics: renovació d’una màquina d’injecció.</a:t>
            </a:r>
          </a:p>
          <a:p>
            <a:pPr marL="969963" lvl="1" indent="-342900" algn="just">
              <a:lnSpc>
                <a:spcPct val="110000"/>
              </a:lnSpc>
              <a:spcBef>
                <a:spcPct val="50000"/>
              </a:spcBef>
              <a:buSzPct val="125000"/>
              <a:buFont typeface="Arial" panose="020B0604020202020204" pitchFamily="34" charset="0"/>
              <a:buChar char="•"/>
            </a:pPr>
            <a:r>
              <a:rPr lang="ca-ES" sz="1800" dirty="0"/>
              <a:t>Beneficis afegits: increment de la qualitat del producte i productivitat en un 20% - Factor de productivitat = 1/1,2</a:t>
            </a:r>
          </a:p>
        </p:txBody>
      </p:sp>
      <p:sp>
        <p:nvSpPr>
          <p:cNvPr id="16390" name="9 CuadroTexto"/>
          <p:cNvSpPr txBox="1">
            <a:spLocks noChangeArrowheads="1"/>
          </p:cNvSpPr>
          <p:nvPr/>
        </p:nvSpPr>
        <p:spPr bwMode="auto">
          <a:xfrm>
            <a:off x="918350" y="2342979"/>
            <a:ext cx="8104876" cy="383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ca-ES" sz="1800" dirty="0"/>
              <a:t>Inversió total = 300.000 €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ca-ES" sz="1800" dirty="0"/>
              <a:t>Inversió elegible: 1/1,2*</a:t>
            </a:r>
            <a:r>
              <a:rPr lang="ca-ES" sz="1800" dirty="0" err="1"/>
              <a:t>I</a:t>
            </a:r>
            <a:r>
              <a:rPr lang="ca-ES" sz="1800" baseline="-25000" dirty="0" err="1"/>
              <a:t>t</a:t>
            </a:r>
            <a:r>
              <a:rPr lang="ca-ES" sz="1800" dirty="0"/>
              <a:t> = 250.000€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ca-ES" sz="1800" dirty="0"/>
              <a:t>Inversió de referència = 150.000€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ca-ES" sz="1800" dirty="0"/>
              <a:t>Cost subvencionable = 100.000€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ca-ES" sz="1800" dirty="0"/>
              <a:t>Estalvi energètic: 16 </a:t>
            </a:r>
            <a:r>
              <a:rPr lang="ca-ES" sz="1800" dirty="0" err="1"/>
              <a:t>tep</a:t>
            </a:r>
            <a:r>
              <a:rPr lang="ca-ES" sz="1800" dirty="0"/>
              <a:t>/any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ca-ES" sz="1800" dirty="0"/>
              <a:t>Rati = </a:t>
            </a:r>
            <a:r>
              <a:rPr lang="ca-ES" sz="1800" dirty="0">
                <a:solidFill>
                  <a:srgbClr val="E0001E"/>
                </a:solidFill>
              </a:rPr>
              <a:t>15.625 €/</a:t>
            </a:r>
            <a:r>
              <a:rPr lang="ca-ES" sz="1800" dirty="0" err="1">
                <a:solidFill>
                  <a:srgbClr val="E0001E"/>
                </a:solidFill>
              </a:rPr>
              <a:t>tep</a:t>
            </a:r>
            <a:r>
              <a:rPr lang="ca-ES" sz="1800" dirty="0">
                <a:solidFill>
                  <a:srgbClr val="E0001E"/>
                </a:solidFill>
              </a:rPr>
              <a:t> &gt; 14.379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ca-ES" sz="1800" dirty="0"/>
              <a:t>Estalvi econòmic: 18.880 €/any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ca-ES" sz="1800" dirty="0"/>
              <a:t>Període retorn: 16 anys (energia)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ca-ES" sz="1800" dirty="0"/>
              <a:t>Beneficis afegits: millora productivitat: Reducció de </a:t>
            </a:r>
            <a:r>
              <a:rPr lang="ca-ES" sz="1800" dirty="0" err="1"/>
              <a:t>mermes</a:t>
            </a:r>
            <a:r>
              <a:rPr lang="ca-ES" sz="1800" dirty="0"/>
              <a:t>, del 5% al 1%</a:t>
            </a:r>
          </a:p>
        </p:txBody>
      </p:sp>
      <p:pic>
        <p:nvPicPr>
          <p:cNvPr id="1639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973" y="2469969"/>
            <a:ext cx="3943350" cy="29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071565" y="242888"/>
            <a:ext cx="7267575" cy="471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599" tIns="50799" rIns="101599" bIns="50799">
            <a:spAutoFit/>
          </a:bodyPr>
          <a:lstStyle/>
          <a:p>
            <a:pPr defTabSz="882650">
              <a:spcBef>
                <a:spcPct val="50000"/>
              </a:spcBef>
              <a:defRPr/>
            </a:pPr>
            <a:r>
              <a:rPr lang="ca-ES" sz="2400" b="1" dirty="0">
                <a:solidFill>
                  <a:srgbClr val="A6610F"/>
                </a:solidFill>
                <a:latin typeface="+mj-lt"/>
                <a:ea typeface="+mj-ea"/>
                <a:cs typeface="+mj-cs"/>
              </a:rPr>
              <a:t>EXEMPLE 3: INVERSIÓ NO ELEGIBLE PER A </a:t>
            </a:r>
            <a:r>
              <a:rPr lang="ca-ES" b="1" dirty="0">
                <a:solidFill>
                  <a:srgbClr val="A6610F"/>
                </a:solidFill>
                <a:latin typeface="+mj-lt"/>
                <a:ea typeface="+mj-ea"/>
                <a:cs typeface="+mj-cs"/>
              </a:rPr>
              <a:t>TIPOLOGIA</a:t>
            </a:r>
            <a:r>
              <a:rPr lang="ca-ES" sz="2400" b="1" dirty="0">
                <a:solidFill>
                  <a:srgbClr val="A6610F"/>
                </a:solidFill>
                <a:latin typeface="+mj-lt"/>
                <a:ea typeface="+mj-ea"/>
                <a:cs typeface="+mj-cs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29882680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632198" y="285660"/>
            <a:ext cx="7267575" cy="471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599" tIns="50799" rIns="101599" bIns="50799">
            <a:spAutoFit/>
          </a:bodyPr>
          <a:lstStyle/>
          <a:p>
            <a:pPr defTabSz="882650">
              <a:spcBef>
                <a:spcPct val="50000"/>
              </a:spcBef>
              <a:defRPr/>
            </a:pPr>
            <a:r>
              <a:rPr lang="ca-ES" sz="2400" b="1" dirty="0">
                <a:solidFill>
                  <a:srgbClr val="A6610F"/>
                </a:solidFill>
                <a:latin typeface="+mj-lt"/>
                <a:ea typeface="+mj-ea"/>
                <a:cs typeface="+mj-cs"/>
              </a:rPr>
              <a:t>EXEMPLE 4: INVERSIÓ ELEGIBLE PER A TIPOLOGIA 2</a:t>
            </a:r>
          </a:p>
        </p:txBody>
      </p:sp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0" y="1002904"/>
            <a:ext cx="8945592" cy="1082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627063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969963" lvl="1" indent="-342900" algn="just">
              <a:lnSpc>
                <a:spcPts val="2300"/>
              </a:lnSpc>
              <a:spcBef>
                <a:spcPct val="50000"/>
              </a:spcBef>
              <a:buSzPct val="125000"/>
              <a:buFont typeface="Arial" panose="020B0604020202020204" pitchFamily="34" charset="0"/>
              <a:buChar char="•"/>
            </a:pPr>
            <a:r>
              <a:rPr lang="ca-ES" dirty="0"/>
              <a:t>Sistema de gestió energètica amb regulació del protocol d’encesa, estalvi gràcies a la regulació de l’encesa de maquinària i clima.</a:t>
            </a:r>
          </a:p>
          <a:p>
            <a:pPr marL="969963" lvl="1" indent="-342900" algn="just">
              <a:lnSpc>
                <a:spcPct val="80000"/>
              </a:lnSpc>
              <a:spcBef>
                <a:spcPct val="50000"/>
              </a:spcBef>
              <a:buSzPct val="125000"/>
              <a:buFont typeface="Arial" panose="020B0604020202020204" pitchFamily="34" charset="0"/>
              <a:buChar char="•"/>
            </a:pPr>
            <a:r>
              <a:rPr lang="ca-ES" dirty="0"/>
              <a:t>Beneficiari: mitjana empresa farmacèutica.</a:t>
            </a:r>
          </a:p>
        </p:txBody>
      </p:sp>
      <p:sp>
        <p:nvSpPr>
          <p:cNvPr id="15366" name="9 CuadroTexto"/>
          <p:cNvSpPr txBox="1">
            <a:spLocks noChangeArrowheads="1"/>
          </p:cNvSpPr>
          <p:nvPr/>
        </p:nvSpPr>
        <p:spPr bwMode="auto">
          <a:xfrm>
            <a:off x="1055957" y="1992758"/>
            <a:ext cx="4863065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342900" indent="-34290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ca-ES" dirty="0"/>
              <a:t>Inversió elegible: 50.000€</a:t>
            </a:r>
          </a:p>
          <a:p>
            <a:pPr marL="342900" indent="-34290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ca-ES" dirty="0"/>
              <a:t>Inversió de referencia: 0.000€ </a:t>
            </a:r>
          </a:p>
          <a:p>
            <a:pPr marL="342900" indent="-34290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ca-ES" dirty="0"/>
              <a:t>Cost subvencionable: 50.000€</a:t>
            </a:r>
          </a:p>
          <a:p>
            <a:pPr marL="342900" indent="-34290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ca-ES" dirty="0"/>
              <a:t>Estalvi energètic: 5 </a:t>
            </a:r>
            <a:r>
              <a:rPr lang="ca-ES" dirty="0" err="1"/>
              <a:t>tep</a:t>
            </a:r>
            <a:r>
              <a:rPr lang="ca-ES" dirty="0"/>
              <a:t>/any</a:t>
            </a:r>
          </a:p>
          <a:p>
            <a:pPr marL="342900" indent="-34290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ca-ES" dirty="0"/>
              <a:t>Estalvi econòmic: 6.000 €/any</a:t>
            </a:r>
          </a:p>
          <a:p>
            <a:pPr marL="342900" indent="-34290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ca-ES" dirty="0"/>
              <a:t>Rati: 10.000 €/</a:t>
            </a:r>
            <a:r>
              <a:rPr lang="ca-ES" dirty="0" err="1"/>
              <a:t>tep</a:t>
            </a:r>
            <a:r>
              <a:rPr lang="ca-ES" dirty="0"/>
              <a:t> &lt; 14.501</a:t>
            </a:r>
          </a:p>
          <a:p>
            <a:pPr marL="342900" indent="-34290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ca-ES" dirty="0"/>
              <a:t>Període de retorn: </a:t>
            </a:r>
            <a:r>
              <a:rPr lang="ca-ES" b="1" dirty="0"/>
              <a:t>8,3 </a:t>
            </a:r>
            <a:r>
              <a:rPr lang="ca-ES" dirty="0"/>
              <a:t>anys&lt;V.U.</a:t>
            </a:r>
          </a:p>
        </p:txBody>
      </p:sp>
      <p:sp>
        <p:nvSpPr>
          <p:cNvPr id="2" name="QuadreDeText 1"/>
          <p:cNvSpPr txBox="1"/>
          <p:nvPr/>
        </p:nvSpPr>
        <p:spPr>
          <a:xfrm>
            <a:off x="817731" y="4853207"/>
            <a:ext cx="77069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b="1" dirty="0"/>
              <a:t>Ajut mitjana empresa </a:t>
            </a:r>
            <a:r>
              <a:rPr lang="ca-ES" sz="2000" dirty="0"/>
              <a:t>(el menor de): </a:t>
            </a:r>
          </a:p>
          <a:p>
            <a:pPr marL="914400" lvl="1" indent="-457200">
              <a:buFont typeface="+mj-lt"/>
              <a:buAutoNum type="alphaLcParenR"/>
            </a:pPr>
            <a:r>
              <a:rPr lang="ca-ES" sz="2000" dirty="0"/>
              <a:t>30% *50.000€ = </a:t>
            </a:r>
            <a:r>
              <a:rPr lang="ca-ES" sz="2000" b="1" dirty="0">
                <a:solidFill>
                  <a:srgbClr val="FF0000"/>
                </a:solidFill>
              </a:rPr>
              <a:t>15.000€</a:t>
            </a:r>
          </a:p>
          <a:p>
            <a:pPr marL="914400" lvl="1" indent="-457200">
              <a:buFont typeface="+mj-lt"/>
              <a:buAutoNum type="alphaLcParenR"/>
            </a:pPr>
            <a:r>
              <a:rPr lang="ca-ES" sz="2000" dirty="0"/>
              <a:t>40% * 50.000€ = 20.000€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196" y="2238548"/>
            <a:ext cx="3423446" cy="2266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08500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BE9E6473-6245-470A-9BEB-AF341A907E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198" y="285660"/>
            <a:ext cx="7267575" cy="471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599" tIns="50799" rIns="101599" bIns="50799">
            <a:spAutoFit/>
          </a:bodyPr>
          <a:lstStyle/>
          <a:p>
            <a:pPr defTabSz="882650">
              <a:spcBef>
                <a:spcPct val="50000"/>
              </a:spcBef>
              <a:defRPr/>
            </a:pPr>
            <a:r>
              <a:rPr lang="ca-ES" b="1" dirty="0">
                <a:solidFill>
                  <a:srgbClr val="A6610F"/>
                </a:solidFill>
                <a:latin typeface="+mj-lt"/>
                <a:ea typeface="+mj-ea"/>
                <a:cs typeface="+mj-cs"/>
              </a:rPr>
              <a:t>TECNOLOGIES </a:t>
            </a:r>
            <a:endParaRPr lang="ca-ES" sz="2400" b="1" dirty="0">
              <a:solidFill>
                <a:srgbClr val="A6610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68A141F8-394A-4577-9EFA-4BFF6255DF1A}"/>
              </a:ext>
            </a:extLst>
          </p:cNvPr>
          <p:cNvSpPr/>
          <p:nvPr/>
        </p:nvSpPr>
        <p:spPr>
          <a:xfrm>
            <a:off x="632197" y="757582"/>
            <a:ext cx="807816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1800" dirty="0">
                <a:latin typeface="+mj-lt"/>
              </a:rPr>
              <a:t>Actuacions per a la reducció del consum d'energia i d'emissions de CO</a:t>
            </a:r>
            <a:r>
              <a:rPr lang="ca-ES" sz="1800" baseline="-25000" dirty="0">
                <a:latin typeface="+mj-lt"/>
              </a:rPr>
              <a:t>2</a:t>
            </a:r>
          </a:p>
          <a:p>
            <a:endParaRPr lang="ca-ES" sz="1800" baseline="-25000" dirty="0">
              <a:latin typeface="+mj-lt"/>
            </a:endParaRPr>
          </a:p>
          <a:p>
            <a:endParaRPr lang="ca-ES" sz="1800" b="1" dirty="0">
              <a:latin typeface="+mj-lt"/>
            </a:endParaRPr>
          </a:p>
          <a:p>
            <a:r>
              <a:rPr lang="ca-ES" sz="1800" b="1" dirty="0">
                <a:latin typeface="+mj-lt"/>
              </a:rPr>
              <a:t>Eficiència energètica en l’ús de…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5CE65C19-DDC8-4AE8-9DFC-AADA320102D9}"/>
              </a:ext>
            </a:extLst>
          </p:cNvPr>
          <p:cNvSpPr/>
          <p:nvPr/>
        </p:nvSpPr>
        <p:spPr>
          <a:xfrm>
            <a:off x="906045" y="2249290"/>
            <a:ext cx="2130574" cy="1178968"/>
          </a:xfrm>
          <a:prstGeom prst="roundRect">
            <a:avLst/>
          </a:prstGeom>
          <a:solidFill>
            <a:srgbClr val="A6610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highlight>
                <a:srgbClr val="A6610F"/>
              </a:highlight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B65A574-0FA7-4DDB-B97E-D40C439F035C}"/>
              </a:ext>
            </a:extLst>
          </p:cNvPr>
          <p:cNvSpPr/>
          <p:nvPr/>
        </p:nvSpPr>
        <p:spPr>
          <a:xfrm>
            <a:off x="1020253" y="2448309"/>
            <a:ext cx="18754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dirty="0" err="1">
                <a:latin typeface="+mj-lt"/>
              </a:rPr>
              <a:t>Aigua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calenta</a:t>
            </a:r>
            <a:endParaRPr lang="es-ES" sz="2000" dirty="0">
              <a:latin typeface="+mj-lt"/>
            </a:endParaRPr>
          </a:p>
          <a:p>
            <a:pPr algn="ctr"/>
            <a:r>
              <a:rPr lang="es-ES" sz="2000" dirty="0">
                <a:latin typeface="+mj-lt"/>
              </a:rPr>
              <a:t>per a </a:t>
            </a:r>
            <a:r>
              <a:rPr lang="es-ES" sz="2000" dirty="0" err="1">
                <a:latin typeface="+mj-lt"/>
              </a:rPr>
              <a:t>neteges</a:t>
            </a:r>
            <a:endParaRPr lang="es-ES" sz="2000" baseline="-25000" dirty="0">
              <a:latin typeface="+mj-lt"/>
            </a:endParaRP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EB332691-0A49-47AE-B87A-2388AD1160B2}"/>
              </a:ext>
            </a:extLst>
          </p:cNvPr>
          <p:cNvSpPr/>
          <p:nvPr/>
        </p:nvSpPr>
        <p:spPr>
          <a:xfrm>
            <a:off x="2901656" y="1949244"/>
            <a:ext cx="2130574" cy="1178968"/>
          </a:xfrm>
          <a:prstGeom prst="roundRect">
            <a:avLst/>
          </a:prstGeom>
          <a:solidFill>
            <a:srgbClr val="A6610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highlight>
                <a:srgbClr val="A6610F"/>
              </a:highlight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FD6C01F2-91C0-469A-8CF8-133AEA87D179}"/>
              </a:ext>
            </a:extLst>
          </p:cNvPr>
          <p:cNvSpPr/>
          <p:nvPr/>
        </p:nvSpPr>
        <p:spPr>
          <a:xfrm>
            <a:off x="3015864" y="2291847"/>
            <a:ext cx="18935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dirty="0">
                <a:latin typeface="+mj-lt"/>
              </a:rPr>
              <a:t>Aire </a:t>
            </a:r>
            <a:r>
              <a:rPr lang="es-ES" sz="2000" dirty="0" err="1">
                <a:latin typeface="+mj-lt"/>
              </a:rPr>
              <a:t>comprimit</a:t>
            </a:r>
            <a:endParaRPr lang="es-ES" sz="2000" baseline="-25000" dirty="0">
              <a:latin typeface="+mj-lt"/>
            </a:endParaRP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7B5DA68C-2117-4ECE-8C51-5D078AB07F56}"/>
              </a:ext>
            </a:extLst>
          </p:cNvPr>
          <p:cNvSpPr/>
          <p:nvPr/>
        </p:nvSpPr>
        <p:spPr>
          <a:xfrm>
            <a:off x="272473" y="3339037"/>
            <a:ext cx="2130574" cy="1178968"/>
          </a:xfrm>
          <a:prstGeom prst="roundRect">
            <a:avLst/>
          </a:prstGeom>
          <a:solidFill>
            <a:srgbClr val="A6610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highlight>
                <a:srgbClr val="A6610F"/>
              </a:highlight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C2EAF7C3-3D6F-46CE-BF9E-86A8DBD05040}"/>
              </a:ext>
            </a:extLst>
          </p:cNvPr>
          <p:cNvSpPr/>
          <p:nvPr/>
        </p:nvSpPr>
        <p:spPr>
          <a:xfrm>
            <a:off x="386681" y="3440127"/>
            <a:ext cx="18458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dirty="0" err="1">
                <a:latin typeface="+mj-lt"/>
              </a:rPr>
              <a:t>Assecatge</a:t>
            </a:r>
            <a:r>
              <a:rPr lang="es-ES" sz="2000" dirty="0">
                <a:latin typeface="+mj-lt"/>
              </a:rPr>
              <a:t>, </a:t>
            </a:r>
            <a:r>
              <a:rPr lang="es-ES" sz="2000" dirty="0" err="1">
                <a:latin typeface="+mj-lt"/>
              </a:rPr>
              <a:t>separació</a:t>
            </a:r>
            <a:r>
              <a:rPr lang="es-ES" sz="2000" dirty="0">
                <a:latin typeface="+mj-lt"/>
              </a:rPr>
              <a:t> i </a:t>
            </a:r>
            <a:r>
              <a:rPr lang="es-ES" sz="2000" dirty="0" err="1">
                <a:latin typeface="+mj-lt"/>
              </a:rPr>
              <a:t>concentració</a:t>
            </a:r>
            <a:endParaRPr lang="es-ES" sz="2000" baseline="-25000" dirty="0">
              <a:latin typeface="+mj-lt"/>
            </a:endParaRP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214D14A7-2DC5-423E-BB7A-23F259AF8B94}"/>
              </a:ext>
            </a:extLst>
          </p:cNvPr>
          <p:cNvSpPr/>
          <p:nvPr/>
        </p:nvSpPr>
        <p:spPr>
          <a:xfrm>
            <a:off x="2517255" y="3332782"/>
            <a:ext cx="2130574" cy="1178968"/>
          </a:xfrm>
          <a:prstGeom prst="roundRect">
            <a:avLst/>
          </a:prstGeom>
          <a:solidFill>
            <a:srgbClr val="A6610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highlight>
                <a:srgbClr val="A6610F"/>
              </a:highlight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59FD9F6D-8DAC-46E9-9092-749710F918C7}"/>
              </a:ext>
            </a:extLst>
          </p:cNvPr>
          <p:cNvSpPr/>
          <p:nvPr/>
        </p:nvSpPr>
        <p:spPr>
          <a:xfrm>
            <a:off x="2631463" y="3675385"/>
            <a:ext cx="18654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dirty="0" err="1">
                <a:latin typeface="+mj-lt"/>
              </a:rPr>
              <a:t>Depuració</a:t>
            </a:r>
            <a:endParaRPr lang="es-ES" sz="2000" baseline="-25000" dirty="0">
              <a:latin typeface="+mj-lt"/>
            </a:endParaRP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665F9674-5BF8-4486-A091-B0D1965451E7}"/>
              </a:ext>
            </a:extLst>
          </p:cNvPr>
          <p:cNvSpPr/>
          <p:nvPr/>
        </p:nvSpPr>
        <p:spPr>
          <a:xfrm>
            <a:off x="4262535" y="2896449"/>
            <a:ext cx="2130574" cy="1178968"/>
          </a:xfrm>
          <a:prstGeom prst="roundRect">
            <a:avLst/>
          </a:prstGeom>
          <a:solidFill>
            <a:srgbClr val="A6610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highlight>
                <a:srgbClr val="A6610F"/>
              </a:highlight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CBCEDE39-6B9C-4D9E-8A5B-7AD90D5C922A}"/>
              </a:ext>
            </a:extLst>
          </p:cNvPr>
          <p:cNvSpPr/>
          <p:nvPr/>
        </p:nvSpPr>
        <p:spPr>
          <a:xfrm>
            <a:off x="4376743" y="3239052"/>
            <a:ext cx="18705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dirty="0">
                <a:latin typeface="+mj-lt"/>
              </a:rPr>
              <a:t>Motors</a:t>
            </a:r>
            <a:endParaRPr lang="es-ES" sz="2000" baseline="-25000" dirty="0">
              <a:latin typeface="+mj-lt"/>
            </a:endParaRP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DF6A61DA-183C-4C20-9E72-199112488B35}"/>
              </a:ext>
            </a:extLst>
          </p:cNvPr>
          <p:cNvSpPr/>
          <p:nvPr/>
        </p:nvSpPr>
        <p:spPr>
          <a:xfrm>
            <a:off x="491278" y="4818051"/>
            <a:ext cx="2130574" cy="1178968"/>
          </a:xfrm>
          <a:prstGeom prst="roundRect">
            <a:avLst/>
          </a:prstGeom>
          <a:solidFill>
            <a:srgbClr val="A6610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highlight>
                <a:srgbClr val="A6610F"/>
              </a:highlight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A39A1EB5-D1B7-4E1B-B53F-943639B15B16}"/>
              </a:ext>
            </a:extLst>
          </p:cNvPr>
          <p:cNvSpPr/>
          <p:nvPr/>
        </p:nvSpPr>
        <p:spPr>
          <a:xfrm>
            <a:off x="605486" y="5160654"/>
            <a:ext cx="18926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dirty="0" err="1">
                <a:latin typeface="+mj-lt"/>
              </a:rPr>
              <a:t>Refrigeració</a:t>
            </a:r>
            <a:endParaRPr lang="es-ES" sz="2000" baseline="-25000" dirty="0">
              <a:latin typeface="+mj-lt"/>
            </a:endParaRP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1E5DB223-598F-4D92-9F77-27C4F939896E}"/>
              </a:ext>
            </a:extLst>
          </p:cNvPr>
          <p:cNvSpPr/>
          <p:nvPr/>
        </p:nvSpPr>
        <p:spPr>
          <a:xfrm>
            <a:off x="2354932" y="4354508"/>
            <a:ext cx="2130574" cy="1178968"/>
          </a:xfrm>
          <a:prstGeom prst="roundRect">
            <a:avLst/>
          </a:prstGeom>
          <a:solidFill>
            <a:srgbClr val="A6610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highlight>
                <a:srgbClr val="A6610F"/>
              </a:highlight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F1AFD1C1-5765-4558-B22C-4F79AE082641}"/>
              </a:ext>
            </a:extLst>
          </p:cNvPr>
          <p:cNvSpPr/>
          <p:nvPr/>
        </p:nvSpPr>
        <p:spPr>
          <a:xfrm>
            <a:off x="2442731" y="4436160"/>
            <a:ext cx="19523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dirty="0" err="1">
                <a:latin typeface="+mj-lt"/>
              </a:rPr>
              <a:t>Sistemes</a:t>
            </a:r>
            <a:endParaRPr lang="es-ES" sz="2000" dirty="0">
              <a:latin typeface="+mj-lt"/>
            </a:endParaRPr>
          </a:p>
          <a:p>
            <a:pPr algn="ctr"/>
            <a:r>
              <a:rPr lang="es-ES" sz="2000" dirty="0">
                <a:latin typeface="+mj-lt"/>
              </a:rPr>
              <a:t>de </a:t>
            </a:r>
            <a:r>
              <a:rPr lang="es-ES" sz="2000" dirty="0" err="1">
                <a:latin typeface="+mj-lt"/>
              </a:rPr>
              <a:t>Gestió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Energètica</a:t>
            </a:r>
            <a:endParaRPr lang="es-ES" sz="2000" baseline="-25000" dirty="0">
              <a:latin typeface="+mj-lt"/>
            </a:endParaRP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81821EFD-79CA-4EF0-90F4-A5FF32C0CCCA}"/>
              </a:ext>
            </a:extLst>
          </p:cNvPr>
          <p:cNvSpPr/>
          <p:nvPr/>
        </p:nvSpPr>
        <p:spPr>
          <a:xfrm>
            <a:off x="4350543" y="4934382"/>
            <a:ext cx="2130574" cy="1178968"/>
          </a:xfrm>
          <a:prstGeom prst="roundRect">
            <a:avLst/>
          </a:prstGeom>
          <a:solidFill>
            <a:srgbClr val="A6610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highlight>
                <a:srgbClr val="A6610F"/>
              </a:highlight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D17B549D-F634-4726-837B-CB394A4748AC}"/>
              </a:ext>
            </a:extLst>
          </p:cNvPr>
          <p:cNvSpPr/>
          <p:nvPr/>
        </p:nvSpPr>
        <p:spPr>
          <a:xfrm>
            <a:off x="4464751" y="5276985"/>
            <a:ext cx="19125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dirty="0">
                <a:latin typeface="+mj-lt"/>
              </a:rPr>
              <a:t>Vapor</a:t>
            </a:r>
            <a:endParaRPr lang="es-ES" sz="2000" baseline="-25000" dirty="0">
              <a:latin typeface="+mj-lt"/>
            </a:endParaRP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D490EFAC-DDC5-4391-B561-83CA97C95F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499" y="1311580"/>
            <a:ext cx="2364210" cy="334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1960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BE9E6473-6245-470A-9BEB-AF341A907E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198" y="285660"/>
            <a:ext cx="7267575" cy="471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599" tIns="50799" rIns="101599" bIns="50799">
            <a:spAutoFit/>
          </a:bodyPr>
          <a:lstStyle/>
          <a:p>
            <a:pPr defTabSz="882650">
              <a:spcBef>
                <a:spcPct val="50000"/>
              </a:spcBef>
              <a:defRPr/>
            </a:pPr>
            <a:r>
              <a:rPr lang="ca-ES" b="1" dirty="0">
                <a:solidFill>
                  <a:srgbClr val="A6610F"/>
                </a:solidFill>
                <a:latin typeface="+mj-lt"/>
                <a:ea typeface="+mj-ea"/>
                <a:cs typeface="+mj-cs"/>
              </a:rPr>
              <a:t>CASOS D’ÈXIT </a:t>
            </a:r>
            <a:r>
              <a:rPr lang="ca-ES" sz="2400" b="1" dirty="0">
                <a:solidFill>
                  <a:srgbClr val="A6610F"/>
                </a:solidFill>
                <a:latin typeface="+mj-lt"/>
                <a:ea typeface="+mj-ea"/>
                <a:cs typeface="+mj-cs"/>
              </a:rPr>
              <a:t>D’EMPRESES DE CATALUNYA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41B0507C-4DEB-45C2-8C7F-6EF80B6A83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6689219"/>
              </p:ext>
            </p:extLst>
          </p:nvPr>
        </p:nvGraphicFramePr>
        <p:xfrm>
          <a:off x="632198" y="1221740"/>
          <a:ext cx="8078168" cy="4414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1258">
                  <a:extLst>
                    <a:ext uri="{9D8B030D-6E8A-4147-A177-3AD203B41FA5}">
                      <a16:colId xmlns:a16="http://schemas.microsoft.com/office/drawing/2014/main" val="2869198949"/>
                    </a:ext>
                  </a:extLst>
                </a:gridCol>
                <a:gridCol w="5806910">
                  <a:extLst>
                    <a:ext uri="{9D8B030D-6E8A-4147-A177-3AD203B41FA5}">
                      <a16:colId xmlns:a16="http://schemas.microsoft.com/office/drawing/2014/main" val="3133216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>
                          <a:latin typeface="+mj-lt"/>
                        </a:rPr>
                        <a:t>SECTOR</a:t>
                      </a:r>
                    </a:p>
                  </a:txBody>
                  <a:tcPr>
                    <a:solidFill>
                      <a:srgbClr val="88242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latin typeface="+mj-lt"/>
                        </a:rPr>
                        <a:t>ACTUACIÓ</a:t>
                      </a:r>
                    </a:p>
                  </a:txBody>
                  <a:tcPr>
                    <a:solidFill>
                      <a:srgbClr val="8824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09496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a-ES" sz="1800" kern="1200" noProof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Químic</a:t>
                      </a:r>
                    </a:p>
                  </a:txBody>
                  <a:tcPr>
                    <a:solidFill>
                      <a:srgbClr val="C77013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a-ES" sz="1800" kern="1200" noProof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Millora de l’eficiència en la calcinació del guix </a:t>
                      </a:r>
                    </a:p>
                  </a:txBody>
                  <a:tcPr>
                    <a:solidFill>
                      <a:srgbClr val="C77013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035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noProof="0" dirty="0">
                          <a:latin typeface="+mj-lt"/>
                        </a:rPr>
                        <a:t>Químic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ca-ES" sz="1800" b="0" i="0" noProof="0" dirty="0">
                          <a:effectLst/>
                          <a:latin typeface="+mj-lt"/>
                        </a:rPr>
                        <a:t>Substitució de compressors d’aire </a:t>
                      </a:r>
                      <a:endParaRPr lang="ca-ES" sz="1800" b="0" i="0" noProof="0">
                        <a:effectLst/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75043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noProof="0" dirty="0">
                          <a:latin typeface="+mj-lt"/>
                        </a:rPr>
                        <a:t>Tèxtil</a:t>
                      </a:r>
                    </a:p>
                  </a:txBody>
                  <a:tcPr>
                    <a:solidFill>
                      <a:srgbClr val="C77013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ca-ES" sz="1800" b="0" i="0" noProof="0" dirty="0">
                          <a:effectLst/>
                          <a:latin typeface="+mj-lt"/>
                        </a:rPr>
                        <a:t>Aprofitament del calor de tintura per a escalfar l’aigua d’entrada </a:t>
                      </a:r>
                    </a:p>
                  </a:txBody>
                  <a:tcPr>
                    <a:solidFill>
                      <a:srgbClr val="C77013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00942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noProof="0" dirty="0">
                          <a:latin typeface="+mj-lt"/>
                        </a:rPr>
                        <a:t>Agroalimentari / ESE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ca-ES" sz="1800" b="0" i="0" noProof="0" dirty="0">
                          <a:effectLst/>
                          <a:latin typeface="+mj-lt"/>
                        </a:rPr>
                        <a:t>Planta termosolar en una empresa càrnia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3782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a-ES" sz="1800" kern="1200" noProof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Farmacèutic</a:t>
                      </a:r>
                    </a:p>
                  </a:txBody>
                  <a:tcPr>
                    <a:solidFill>
                      <a:srgbClr val="C77013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ase" latinLnBrk="0" hangingPunct="1"/>
                      <a:r>
                        <a:rPr lang="ca-ES" sz="1800" kern="1200" noProof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Control de purgadors i comprovació d’aïllaments (tip-</a:t>
                      </a:r>
                      <a:r>
                        <a:rPr lang="ca-ES" sz="1800" kern="1200" noProof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check</a:t>
                      </a:r>
                      <a:r>
                        <a:rPr lang="ca-ES" sz="1800" kern="1200" noProof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) per tal de no abocar condensats al clavegueram  </a:t>
                      </a:r>
                    </a:p>
                  </a:txBody>
                  <a:tcPr>
                    <a:solidFill>
                      <a:srgbClr val="C77013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297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noProof="0" dirty="0">
                          <a:latin typeface="+mj-lt"/>
                        </a:rPr>
                        <a:t>Paperer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ca-ES" sz="1800" b="0" i="0" noProof="0" dirty="0">
                          <a:effectLst/>
                          <a:latin typeface="+mj-lt"/>
                        </a:rPr>
                        <a:t>Ús de biomassa per a la fabricació de paper reciclat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12718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noProof="0" dirty="0">
                          <a:latin typeface="+mj-lt"/>
                        </a:rPr>
                        <a:t>Metall</a:t>
                      </a:r>
                    </a:p>
                  </a:txBody>
                  <a:tcPr>
                    <a:solidFill>
                      <a:srgbClr val="C77013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ca-ES" sz="1800" b="0" i="0" noProof="0" dirty="0">
                          <a:effectLst/>
                          <a:latin typeface="+mj-lt"/>
                        </a:rPr>
                        <a:t>Implantació d’un sistema de gestió energètica a una planta de tub de coure reciclat</a:t>
                      </a:r>
                    </a:p>
                  </a:txBody>
                  <a:tcPr>
                    <a:solidFill>
                      <a:srgbClr val="C77013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54343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noProof="0" dirty="0">
                          <a:latin typeface="+mj-lt"/>
                        </a:rPr>
                        <a:t>Alimentari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ca-ES" sz="1800" b="0" i="0" noProof="0" dirty="0">
                          <a:effectLst/>
                          <a:latin typeface="+mj-lt"/>
                        </a:rPr>
                        <a:t>Caldera de combustió de pòsit de cafè que es capaç de consumir el 80% de les tones que genera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0034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95068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19404B8B-1B83-433B-AE0E-6046FF91CBA6}"/>
              </a:ext>
            </a:extLst>
          </p:cNvPr>
          <p:cNvSpPr txBox="1"/>
          <p:nvPr/>
        </p:nvSpPr>
        <p:spPr>
          <a:xfrm>
            <a:off x="1395167" y="2137528"/>
            <a:ext cx="6796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A6610F"/>
                </a:solidFill>
              </a:rPr>
              <a:t>icaen.gencat.cat</a:t>
            </a:r>
          </a:p>
        </p:txBody>
      </p:sp>
      <p:pic>
        <p:nvPicPr>
          <p:cNvPr id="1026" name="Picture 2" descr="YouTube - YouTube">
            <a:extLst>
              <a:ext uri="{FF2B5EF4-FFF2-40B4-BE49-F238E27FC236}">
                <a16:creationId xmlns:a16="http://schemas.microsoft.com/office/drawing/2014/main" id="{2B176976-E6F5-4A77-8E74-6DBD618696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9" t="27677" r="19209" b="30096"/>
          <a:stretch/>
        </p:blipFill>
        <p:spPr bwMode="auto">
          <a:xfrm>
            <a:off x="4809721" y="3375925"/>
            <a:ext cx="369820" cy="26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entro de ayuda">
            <a:extLst>
              <a:ext uri="{FF2B5EF4-FFF2-40B4-BE49-F238E27FC236}">
                <a16:creationId xmlns:a16="http://schemas.microsoft.com/office/drawing/2014/main" id="{6773F172-079B-48B2-AB73-DC3722B51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489" y="3267401"/>
            <a:ext cx="484808" cy="48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nstagram (@instagram) | Twitter">
            <a:extLst>
              <a:ext uri="{FF2B5EF4-FFF2-40B4-BE49-F238E27FC236}">
                <a16:creationId xmlns:a16="http://schemas.microsoft.com/office/drawing/2014/main" id="{5725FC9B-5552-4BBC-AAAB-E11D0A447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965" y="3267401"/>
            <a:ext cx="484809" cy="48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78C30A97-DCC3-42ED-8741-855EAA20579D}"/>
              </a:ext>
            </a:extLst>
          </p:cNvPr>
          <p:cNvSpPr/>
          <p:nvPr/>
        </p:nvSpPr>
        <p:spPr>
          <a:xfrm>
            <a:off x="5737774" y="3296119"/>
            <a:ext cx="1720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1800" b="1" dirty="0"/>
              <a:t>@</a:t>
            </a:r>
            <a:r>
              <a:rPr lang="ca-ES" sz="1800" b="1" dirty="0" err="1"/>
              <a:t>energiacat</a:t>
            </a:r>
            <a:endParaRPr lang="ca-ES" sz="1800" b="1" baseline="-25000" dirty="0"/>
          </a:p>
        </p:txBody>
      </p:sp>
    </p:spTree>
    <p:extLst>
      <p:ext uri="{BB962C8B-B14F-4D97-AF65-F5344CB8AC3E}">
        <p14:creationId xmlns:p14="http://schemas.microsoft.com/office/powerpoint/2010/main" val="2859008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QuadreDeText 10"/>
          <p:cNvSpPr txBox="1"/>
          <p:nvPr/>
        </p:nvSpPr>
        <p:spPr>
          <a:xfrm>
            <a:off x="836761" y="504825"/>
            <a:ext cx="80786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>
                <a:solidFill>
                  <a:srgbClr val="A6610F"/>
                </a:solidFill>
                <a:latin typeface="Helvetica" pitchFamily="34" charset="0"/>
                <a:cs typeface="Helvetica" pitchFamily="34" charset="0"/>
              </a:rPr>
              <a:t>TRETS DIFERENCIALS DE LA CONVOCATÒRIA A CATALUNYA </a:t>
            </a:r>
          </a:p>
        </p:txBody>
      </p:sp>
      <p:sp>
        <p:nvSpPr>
          <p:cNvPr id="2" name="QuadreDeText 1"/>
          <p:cNvSpPr txBox="1"/>
          <p:nvPr/>
        </p:nvSpPr>
        <p:spPr>
          <a:xfrm>
            <a:off x="914401" y="1544128"/>
            <a:ext cx="8001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sz="2000" dirty="0"/>
              <a:t>Pressupost: </a:t>
            </a:r>
            <a:r>
              <a:rPr lang="ca-ES" sz="2000" b="1" dirty="0"/>
              <a:t>35.000.0000 €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sz="2000" dirty="0"/>
              <a:t>Inversió elegible mínima per sol·licitud (IVA exclòs):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sz="2000" dirty="0"/>
              <a:t>Tipologia 1 – millora processos industrials: </a:t>
            </a:r>
            <a:r>
              <a:rPr lang="ca-ES" sz="2000" b="1" dirty="0"/>
              <a:t>75.000€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sz="2000" dirty="0"/>
              <a:t>Tipologia 2 – sistemes gestió energètica: </a:t>
            </a:r>
            <a:r>
              <a:rPr lang="ca-ES" sz="2000" b="1" dirty="0"/>
              <a:t>30.000€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sz="2000" dirty="0"/>
              <a:t>Import màxim d'ajut per projectes, en una mateixa ubicació industrial: </a:t>
            </a:r>
            <a:r>
              <a:rPr lang="ca-ES" sz="2000" b="1" dirty="0"/>
              <a:t>8.000.000€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sz="2000" dirty="0"/>
              <a:t>Règim reglat, és a dir, per ordre d’entrada.</a:t>
            </a:r>
          </a:p>
        </p:txBody>
      </p:sp>
    </p:spTree>
    <p:extLst>
      <p:ext uri="{BB962C8B-B14F-4D97-AF65-F5344CB8AC3E}">
        <p14:creationId xmlns:p14="http://schemas.microsoft.com/office/powerpoint/2010/main" val="3632531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QuadreDeText 10"/>
          <p:cNvSpPr txBox="1"/>
          <p:nvPr/>
        </p:nvSpPr>
        <p:spPr>
          <a:xfrm>
            <a:off x="836761" y="504825"/>
            <a:ext cx="80786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>
                <a:solidFill>
                  <a:srgbClr val="A6610F"/>
                </a:solidFill>
                <a:latin typeface="Helvetica" pitchFamily="34" charset="0"/>
                <a:cs typeface="Helvetica" pitchFamily="34" charset="0"/>
              </a:rPr>
              <a:t>TRETS GLOBALS DETERMINATS PER LA UNIÓ EUROPEA</a:t>
            </a:r>
          </a:p>
        </p:txBody>
      </p:sp>
      <p:sp>
        <p:nvSpPr>
          <p:cNvPr id="3" name="Rectangle 2"/>
          <p:cNvSpPr/>
          <p:nvPr/>
        </p:nvSpPr>
        <p:spPr>
          <a:xfrm>
            <a:off x="836761" y="1474848"/>
            <a:ext cx="7970807" cy="37286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sz="2000" dirty="0"/>
              <a:t>IDAE actua com a gestor del Fons Nacional d'Eficiència Energètica (FNEE).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sz="2000" dirty="0"/>
              <a:t>El pressupost d'aquest Programa prové del FNEE.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sz="2000" dirty="0"/>
              <a:t>Està constituït, entre d'altres, per les aportacions anuals de les empreses privades comercialitzadores de gas i electricitat i per les dels operadors de productes petrolífers i gasos liquats del petroli.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sz="2000" dirty="0"/>
              <a:t>La dotació de la convocatòria s’ampliarà amb més fons.</a:t>
            </a:r>
          </a:p>
        </p:txBody>
      </p:sp>
    </p:spTree>
    <p:extLst>
      <p:ext uri="{BB962C8B-B14F-4D97-AF65-F5344CB8AC3E}">
        <p14:creationId xmlns:p14="http://schemas.microsoft.com/office/powerpoint/2010/main" val="1826428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QuadreDeText 10"/>
          <p:cNvSpPr txBox="1"/>
          <p:nvPr/>
        </p:nvSpPr>
        <p:spPr>
          <a:xfrm>
            <a:off x="836761" y="504825"/>
            <a:ext cx="8078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>
                <a:solidFill>
                  <a:srgbClr val="A6610F"/>
                </a:solidFill>
                <a:latin typeface="Helvetica" pitchFamily="34" charset="0"/>
                <a:cs typeface="Helvetica" pitchFamily="34" charset="0"/>
              </a:rPr>
              <a:t>CONDICIONS ESTABLERTES PER LES BASES D’IDAE</a:t>
            </a:r>
          </a:p>
        </p:txBody>
      </p:sp>
      <p:sp>
        <p:nvSpPr>
          <p:cNvPr id="2" name="QuadreDeText 1"/>
          <p:cNvSpPr txBox="1"/>
          <p:nvPr/>
        </p:nvSpPr>
        <p:spPr>
          <a:xfrm>
            <a:off x="836761" y="1258993"/>
            <a:ext cx="7806905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a-ES" sz="2000" dirty="0"/>
              <a:t>Els ajuts concedits per a la realització d'actuacions de millora de l'eficiència energètica contribueixen als objectius de reducció del consum d’energia final que fixa la Directiva 2012/27/UE.</a:t>
            </a: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a-ES" sz="2000" dirty="0"/>
              <a:t>Programa Operatiu FEDER </a:t>
            </a:r>
            <a:r>
              <a:rPr lang="ca-ES" sz="2000" dirty="0" err="1"/>
              <a:t>Pluriregional</a:t>
            </a:r>
            <a:r>
              <a:rPr lang="ca-ES" sz="2000" dirty="0"/>
              <a:t> 2014-2020</a:t>
            </a: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a-ES" sz="2000" dirty="0"/>
              <a:t>Obligacions dels beneficiaris dels ajuts, documents de justificació (art. 13): inspeccions, comptabilitat separada, informe emès per un organisme de control, compte justificativa amb aportació de l’informe d’auditor,...</a:t>
            </a:r>
          </a:p>
        </p:txBody>
      </p:sp>
    </p:spTree>
    <p:extLst>
      <p:ext uri="{BB962C8B-B14F-4D97-AF65-F5344CB8AC3E}">
        <p14:creationId xmlns:p14="http://schemas.microsoft.com/office/powerpoint/2010/main" val="3842870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787265"/>
            <a:ext cx="8124081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ca-ES" sz="2000" b="1" dirty="0">
                <a:ea typeface="Calibri" panose="020F0502020204030204" pitchFamily="34" charset="0"/>
              </a:rPr>
              <a:t>QUÈ?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a-ES" sz="2000" dirty="0"/>
              <a:t>Actuacions amb una reducció de les emissions de CO</a:t>
            </a:r>
            <a:r>
              <a:rPr lang="ca-ES" sz="2000" baseline="-25000" dirty="0"/>
              <a:t>2</a:t>
            </a:r>
            <a:r>
              <a:rPr lang="ca-ES" sz="2000" dirty="0"/>
              <a:t> i del consum d'energia final, mitjançant la millora de l'eficiència energètica. Comparar el consum específic (per unitat de producció) abans i després de l’actuació.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a-ES" sz="2000" dirty="0"/>
              <a:t>Energia final subministrada a la indústria, no incloent els subministres del sector de transformació de l’energia i les indústries de l’energia pròpiament.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a-ES" altLang="ca-ES" sz="2000" dirty="0">
                <a:latin typeface="Helvetica" panose="020B0604020202020204" pitchFamily="34" charset="0"/>
                <a:cs typeface="Helvetica" panose="020B0604020202020204" pitchFamily="34" charset="0"/>
              </a:rPr>
              <a:t>NO es subvencionen la cogeneració ni la fotovoltaica o eòlica.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a-ES" altLang="ca-E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ca-ES" sz="2000" b="1" dirty="0"/>
              <a:t>A QUI?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a-ES" sz="2000" dirty="0"/>
              <a:t>PIME o una gran empresa del sector industrial, CNAE 2009 sigui: del 07 al 11, del 13 al 33 o del 35 al 39.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a-ES" sz="2000" dirty="0"/>
              <a:t>Empreses de serveis energètics, contractada per planta industrial. </a:t>
            </a:r>
            <a:endParaRPr lang="ca-ES" sz="2000" b="1" dirty="0"/>
          </a:p>
        </p:txBody>
      </p:sp>
      <p:sp>
        <p:nvSpPr>
          <p:cNvPr id="3" name="QuadreDeText 2"/>
          <p:cNvSpPr txBox="1"/>
          <p:nvPr/>
        </p:nvSpPr>
        <p:spPr>
          <a:xfrm>
            <a:off x="836761" y="168392"/>
            <a:ext cx="8078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>
                <a:solidFill>
                  <a:srgbClr val="A6610F"/>
                </a:solidFill>
                <a:latin typeface="Helvetica" pitchFamily="34" charset="0"/>
                <a:cs typeface="Helvetica" pitchFamily="34" charset="0"/>
              </a:rPr>
              <a:t>PROJECTES ELEGIBLES I PER A QUI</a:t>
            </a:r>
          </a:p>
        </p:txBody>
      </p:sp>
    </p:spTree>
    <p:extLst>
      <p:ext uri="{BB962C8B-B14F-4D97-AF65-F5344CB8AC3E}">
        <p14:creationId xmlns:p14="http://schemas.microsoft.com/office/powerpoint/2010/main" val="1263454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uadreDeText 1"/>
          <p:cNvSpPr txBox="1"/>
          <p:nvPr/>
        </p:nvSpPr>
        <p:spPr>
          <a:xfrm>
            <a:off x="836761" y="228952"/>
            <a:ext cx="8078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>
                <a:solidFill>
                  <a:srgbClr val="A6610F"/>
                </a:solidFill>
                <a:latin typeface="Helvetica" pitchFamily="34" charset="0"/>
                <a:cs typeface="Helvetica" pitchFamily="34" charset="0"/>
              </a:rPr>
              <a:t>Tipologia 1: millora de processos industrials</a:t>
            </a:r>
          </a:p>
        </p:txBody>
      </p:sp>
      <p:sp>
        <p:nvSpPr>
          <p:cNvPr id="3" name="QuadreDeText 2"/>
          <p:cNvSpPr txBox="1"/>
          <p:nvPr/>
        </p:nvSpPr>
        <p:spPr>
          <a:xfrm>
            <a:off x="836761" y="872287"/>
            <a:ext cx="802508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sz="2000" dirty="0"/>
              <a:t>Inversions en substitució d'equips i instal·lacions així com sistemes auxiliars consumidors d'energia, per altres que utilitzen tecnologies d'alta eficiència energètica o la Millor Tecnologia Disponible (MTD) d’estalvi i eficiència energètica per tal de reduir el consum d'energia final i les emissions de CO</a:t>
            </a:r>
            <a:r>
              <a:rPr lang="ca-ES" sz="2000" baseline="-25000" dirty="0"/>
              <a:t>2</a:t>
            </a:r>
            <a:r>
              <a:rPr lang="ca-ES" sz="2000" dirty="0"/>
              <a:t>.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sz="2000" dirty="0"/>
              <a:t>Ràtio econòmic energètic màxima serà de </a:t>
            </a:r>
            <a:r>
              <a:rPr lang="ca-ES" sz="2000" b="1" dirty="0"/>
              <a:t>14.379 €</a:t>
            </a:r>
            <a:r>
              <a:rPr lang="ca-ES" sz="2000" dirty="0"/>
              <a:t> (inversió elegible) / </a:t>
            </a:r>
            <a:r>
              <a:rPr lang="ca-ES" sz="2000" dirty="0" err="1"/>
              <a:t>tep</a:t>
            </a:r>
            <a:r>
              <a:rPr lang="ca-ES" sz="2000" dirty="0"/>
              <a:t> (estalvi d’energia final en un any).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sz="2000" dirty="0"/>
              <a:t>Dit altrament, la inversió elegible no pot superar aproximadament l’1,2 € per kWh d’estalvi.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sz="2000" dirty="0"/>
              <a:t>L’IVA no és elegible. </a:t>
            </a:r>
          </a:p>
        </p:txBody>
      </p:sp>
    </p:spTree>
    <p:extLst>
      <p:ext uri="{BB962C8B-B14F-4D97-AF65-F5344CB8AC3E}">
        <p14:creationId xmlns:p14="http://schemas.microsoft.com/office/powerpoint/2010/main" val="3105280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uadreDeText 1"/>
          <p:cNvSpPr txBox="1"/>
          <p:nvPr/>
        </p:nvSpPr>
        <p:spPr>
          <a:xfrm>
            <a:off x="836761" y="216840"/>
            <a:ext cx="8078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>
                <a:solidFill>
                  <a:srgbClr val="A6610F"/>
                </a:solidFill>
                <a:latin typeface="Helvetica" pitchFamily="34" charset="0"/>
                <a:cs typeface="Helvetica" pitchFamily="34" charset="0"/>
              </a:rPr>
              <a:t>Tipologia 2: sistemes de gestió energètica</a:t>
            </a:r>
          </a:p>
        </p:txBody>
      </p:sp>
      <p:sp>
        <p:nvSpPr>
          <p:cNvPr id="3" name="QuadreDeText 2"/>
          <p:cNvSpPr txBox="1"/>
          <p:nvPr/>
        </p:nvSpPr>
        <p:spPr>
          <a:xfrm>
            <a:off x="836761" y="596898"/>
            <a:ext cx="791904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sz="2000" dirty="0"/>
              <a:t>Inversions per sistemes de gestió energètica per reduir el consum d'energia final i les emissions de CO</a:t>
            </a:r>
            <a:r>
              <a:rPr lang="ca-ES" sz="2000" baseline="-25000" dirty="0"/>
              <a:t>2</a:t>
            </a:r>
            <a:r>
              <a:rPr lang="ca-ES" sz="2000" dirty="0"/>
              <a:t>. Actuacions necessàries, tant a nivell de mesura de les variables de consum d’energia, com per a la instal·lació dels elements de regulació i control dels paràmetres de procés i implementació dels sistemes informàtics per a l’anàlisi, regulació i control.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sz="2000" dirty="0"/>
              <a:t>Caldrà també complir amb la Norma UNE-EN ISO 50.001 relativa als sistemes de gestió energètica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sz="2000" dirty="0"/>
              <a:t>Ràtio econòmic energètic màxim de </a:t>
            </a:r>
            <a:r>
              <a:rPr lang="ca-ES" sz="2000" b="1" dirty="0"/>
              <a:t>14.501 €</a:t>
            </a:r>
            <a:r>
              <a:rPr lang="ca-ES" sz="2000" dirty="0"/>
              <a:t> (inversió elegible)/ </a:t>
            </a:r>
            <a:r>
              <a:rPr lang="ca-ES" sz="2000" dirty="0" err="1"/>
              <a:t>tep</a:t>
            </a:r>
            <a:r>
              <a:rPr lang="ca-ES" sz="2000" dirty="0"/>
              <a:t> (estalvi d’energia final en un any). 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sz="2000" dirty="0"/>
              <a:t>L’IVA no és elegible.</a:t>
            </a:r>
          </a:p>
        </p:txBody>
      </p:sp>
    </p:spTree>
    <p:extLst>
      <p:ext uri="{BB962C8B-B14F-4D97-AF65-F5344CB8AC3E}">
        <p14:creationId xmlns:p14="http://schemas.microsoft.com/office/powerpoint/2010/main" val="1851719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1040" y="927814"/>
            <a:ext cx="796819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sz="2000" dirty="0">
                <a:ea typeface="Calibri" panose="020F0502020204030204" pitchFamily="34" charset="0"/>
              </a:rPr>
              <a:t>Les actuacions no podran haver-se iniciat amb anterioritat a la data de registre de la sol·licitud de l'ajut.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sz="2000" dirty="0">
                <a:ea typeface="Calibri" panose="020F0502020204030204" pitchFamily="34" charset="0"/>
              </a:rPr>
              <a:t>Data a tenir en compte, la més antiga de:</a:t>
            </a:r>
          </a:p>
          <a:p>
            <a:pPr marL="800100" lvl="1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ca-ES" sz="2000" dirty="0">
                <a:ea typeface="Calibri" panose="020F0502020204030204" pitchFamily="34" charset="0"/>
              </a:rPr>
              <a:t>Data d'inici de les obres de construcció finançades per la inversió o la data del primer compromís en ferm per a la comanda d'equips </a:t>
            </a:r>
          </a:p>
          <a:p>
            <a:pPr marL="800100" lvl="1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ca-ES" sz="2000" dirty="0">
                <a:ea typeface="Calibri" panose="020F0502020204030204" pitchFamily="34" charset="0"/>
              </a:rPr>
              <a:t>Altre compromís que faci irreversible la inversió.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sz="2000" dirty="0">
                <a:ea typeface="Calibri" panose="020F0502020204030204" pitchFamily="34" charset="0"/>
              </a:rPr>
              <a:t>No es consideraran com inici dels treballs: treballs preparatoris com l'obtenció de permisos i estudis previs de viabilitat. </a:t>
            </a:r>
            <a:endParaRPr lang="ca-ES" sz="2000" dirty="0"/>
          </a:p>
        </p:txBody>
      </p:sp>
      <p:sp>
        <p:nvSpPr>
          <p:cNvPr id="3" name="QuadreDeText 2"/>
          <p:cNvSpPr txBox="1"/>
          <p:nvPr/>
        </p:nvSpPr>
        <p:spPr>
          <a:xfrm>
            <a:off x="855820" y="180734"/>
            <a:ext cx="8078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>
                <a:solidFill>
                  <a:srgbClr val="A6610F"/>
                </a:solidFill>
                <a:latin typeface="Helvetica" pitchFamily="34" charset="0"/>
                <a:cs typeface="Helvetica" pitchFamily="34" charset="0"/>
              </a:rPr>
              <a:t>CARACTER INCENTIVADOR</a:t>
            </a:r>
          </a:p>
        </p:txBody>
      </p:sp>
    </p:spTree>
    <p:extLst>
      <p:ext uri="{BB962C8B-B14F-4D97-AF65-F5344CB8AC3E}">
        <p14:creationId xmlns:p14="http://schemas.microsoft.com/office/powerpoint/2010/main" val="56290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QuadreDeText 2"/>
          <p:cNvSpPr txBox="1"/>
          <p:nvPr/>
        </p:nvSpPr>
        <p:spPr>
          <a:xfrm>
            <a:off x="855820" y="180734"/>
            <a:ext cx="8078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>
                <a:solidFill>
                  <a:srgbClr val="A6610F"/>
                </a:solidFill>
                <a:latin typeface="Helvetica" pitchFamily="34" charset="0"/>
                <a:cs typeface="Helvetica" pitchFamily="34" charset="0"/>
              </a:rPr>
              <a:t>COSTOS ELEGIBLES ADDICIONALS</a:t>
            </a:r>
          </a:p>
        </p:txBody>
      </p:sp>
      <p:graphicFrame>
        <p:nvGraphicFramePr>
          <p:cNvPr id="10" name="Tau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8365588"/>
              </p:ext>
            </p:extLst>
          </p:nvPr>
        </p:nvGraphicFramePr>
        <p:xfrm>
          <a:off x="1068512" y="1397000"/>
          <a:ext cx="7058346" cy="3633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91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91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3770">
                <a:tc>
                  <a:txBody>
                    <a:bodyPr/>
                    <a:lstStyle/>
                    <a:p>
                      <a:r>
                        <a:rPr lang="ca-ES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Costos elegibles*</a:t>
                      </a:r>
                      <a:endParaRPr lang="ca-ES" sz="2400" dirty="0"/>
                    </a:p>
                  </a:txBody>
                  <a:tcPr>
                    <a:solidFill>
                      <a:srgbClr val="88242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Costos no elegibles</a:t>
                      </a:r>
                      <a:endParaRPr lang="ca-ES" sz="2400" dirty="0"/>
                    </a:p>
                  </a:txBody>
                  <a:tcPr>
                    <a:solidFill>
                      <a:srgbClr val="8824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1374">
                <a:tc>
                  <a:txBody>
                    <a:bodyPr/>
                    <a:lstStyle/>
                    <a:p>
                      <a:r>
                        <a:rPr lang="ca-E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Costos de legalització de les instal·lacions i l’obtenció de les llicències requerides.</a:t>
                      </a:r>
                    </a:p>
                    <a:p>
                      <a:endParaRPr lang="ca-ES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ca-E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Costos dels estudis preparatoris per a la sol·licitud.</a:t>
                      </a:r>
                    </a:p>
                    <a:p>
                      <a:endParaRPr lang="ca-ES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ca-E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Cost de l’informe del auditor per complementar el compte justificatiu</a:t>
                      </a:r>
                      <a:endParaRPr lang="ca-ES" sz="2000" dirty="0"/>
                    </a:p>
                  </a:txBody>
                  <a:tcPr>
                    <a:solidFill>
                      <a:srgbClr val="C77013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IVA</a:t>
                      </a:r>
                      <a:endParaRPr lang="ca-E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ca-E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Auditoria energètica prèvia</a:t>
                      </a:r>
                    </a:p>
                    <a:p>
                      <a:r>
                        <a:rPr lang="ca-E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Personal</a:t>
                      </a:r>
                    </a:p>
                    <a:p>
                      <a:r>
                        <a:rPr lang="ca-E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Funcionament</a:t>
                      </a:r>
                    </a:p>
                    <a:p>
                      <a:r>
                        <a:rPr lang="ca-E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Despeses generals</a:t>
                      </a:r>
                    </a:p>
                    <a:p>
                      <a:r>
                        <a:rPr lang="ca-E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Cost d’obra civil que superi el 20% d’inversió elegible</a:t>
                      </a:r>
                    </a:p>
                    <a:p>
                      <a:endParaRPr lang="ca-ES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ca-E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Increments de capacitat o ampliacions</a:t>
                      </a:r>
                      <a:endParaRPr lang="ca-ES" sz="2000" dirty="0"/>
                    </a:p>
                  </a:txBody>
                  <a:tcPr>
                    <a:solidFill>
                      <a:srgbClr val="C77013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QuadreDeText 10"/>
          <p:cNvSpPr txBox="1"/>
          <p:nvPr/>
        </p:nvSpPr>
        <p:spPr>
          <a:xfrm>
            <a:off x="988471" y="5095976"/>
            <a:ext cx="69060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000" dirty="0"/>
              <a:t>*tots aquests costos cal pressupostar-los per a la sol·licitud</a:t>
            </a:r>
            <a:endParaRPr lang="ca-ES" sz="2000" b="1" dirty="0"/>
          </a:p>
          <a:p>
            <a:endParaRPr lang="ca-ES" sz="2000" dirty="0"/>
          </a:p>
        </p:txBody>
      </p:sp>
    </p:spTree>
    <p:extLst>
      <p:ext uri="{BB962C8B-B14F-4D97-AF65-F5344CB8AC3E}">
        <p14:creationId xmlns:p14="http://schemas.microsoft.com/office/powerpoint/2010/main" val="1368820077"/>
      </p:ext>
    </p:extLst>
  </p:cSld>
  <p:clrMapOvr>
    <a:masterClrMapping/>
  </p:clrMapOvr>
</p:sld>
</file>

<file path=ppt/theme/theme1.xml><?xml version="1.0" encoding="utf-8"?>
<a:theme xmlns:a="http://schemas.openxmlformats.org/drawingml/2006/main" name="PPT_ICAEN_Marro_Industria_SectorPrimari_">
  <a:themeElements>
    <a:clrScheme name="Disseny per defec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seny per defec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isseny per defec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seny per defec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seny per defec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seny per defec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seny per defec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seny per defec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seny per defec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seny per defec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seny per defec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seny per defec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seny per defec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seny per defec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isseny personalitzat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4903C6A0BD814EA51804998911D0A5" ma:contentTypeVersion="7" ma:contentTypeDescription="Crea un document nou" ma:contentTypeScope="" ma:versionID="741c297805f4b9bc92e170081d758cb5">
  <xsd:schema xmlns:xsd="http://www.w3.org/2001/XMLSchema" xmlns:xs="http://www.w3.org/2001/XMLSchema" xmlns:p="http://schemas.microsoft.com/office/2006/metadata/properties" xmlns:ns2="1ed20dc6-d6e9-4351-b543-a10c67b30422" targetNamespace="http://schemas.microsoft.com/office/2006/metadata/properties" ma:root="true" ma:fieldsID="07b64ec89f42b40b93006c1a48da5644" ns2:_="">
    <xsd:import namespace="1ed20dc6-d6e9-4351-b543-a10c67b304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d20dc6-d6e9-4351-b543-a10c67b304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us de contingut"/>
        <xsd:element ref="dc:title" minOccurs="0" maxOccurs="1" ma:index="4" ma:displayName="Títo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8AC3E7F-B7A0-426F-8DB8-29DA428FB50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BBFA924-4080-4307-A7E5-99611921F3AB}">
  <ds:schemaRefs>
    <ds:schemaRef ds:uri="http://schemas.microsoft.com/office/2006/metadata/properties"/>
    <ds:schemaRef ds:uri="http://purl.org/dc/terms/"/>
    <ds:schemaRef ds:uri="1ed20dc6-d6e9-4351-b543-a10c67b30422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243702C-3674-4CFC-9C02-B440F431E5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ed20dc6-d6e9-4351-b543-a10c67b304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PPT_ICAEN_Marro_Industria_SectorPrimari_</Template>
  <TotalTime>5242</TotalTime>
  <Words>1571</Words>
  <Application>Microsoft Office PowerPoint</Application>
  <PresentationFormat>Presentación en pantalla (4:3)</PresentationFormat>
  <Paragraphs>167</Paragraphs>
  <Slides>19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19</vt:i4>
      </vt:variant>
    </vt:vector>
  </HeadingPairs>
  <TitlesOfParts>
    <vt:vector size="27" baseType="lpstr">
      <vt:lpstr>ＭＳ Ｐゴシック</vt:lpstr>
      <vt:lpstr>Arial</vt:lpstr>
      <vt:lpstr>Calibri</vt:lpstr>
      <vt:lpstr>Courier New</vt:lpstr>
      <vt:lpstr>Helvetica</vt:lpstr>
      <vt:lpstr>ヒラギノ角ゴ Pro W3</vt:lpstr>
      <vt:lpstr>PPT_ICAEN_Marro_Industria_SectorPrimari_</vt:lpstr>
      <vt:lpstr>Disseny personalitzat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CTTI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 del PowerPoint</dc:title>
  <dc:creator>Laura Coll Sanchez</dc:creator>
  <cp:lastModifiedBy>Jesús Raventós</cp:lastModifiedBy>
  <cp:revision>204</cp:revision>
  <cp:lastPrinted>2019-11-22T09:43:30Z</cp:lastPrinted>
  <dcterms:created xsi:type="dcterms:W3CDTF">2018-02-09T13:17:04Z</dcterms:created>
  <dcterms:modified xsi:type="dcterms:W3CDTF">2021-07-06T15:40:37Z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0x010100974903C6A0BD814EA51804998911D0A5</vt:lpwstr>
  </property>
</Properties>
</file>